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Lst>
  <p:notesMasterIdLst>
    <p:notesMasterId r:id="rId34"/>
  </p:notesMasterIdLst>
  <p:sldIdLst>
    <p:sldId id="278" r:id="rId5"/>
    <p:sldId id="279" r:id="rId6"/>
    <p:sldId id="280" r:id="rId7"/>
    <p:sldId id="260" r:id="rId8"/>
    <p:sldId id="257" r:id="rId9"/>
    <p:sldId id="262" r:id="rId10"/>
    <p:sldId id="263" r:id="rId11"/>
    <p:sldId id="287" r:id="rId12"/>
    <p:sldId id="289" r:id="rId13"/>
    <p:sldId id="261" r:id="rId14"/>
    <p:sldId id="290" r:id="rId15"/>
    <p:sldId id="291" r:id="rId16"/>
    <p:sldId id="284" r:id="rId17"/>
    <p:sldId id="292" r:id="rId18"/>
    <p:sldId id="293" r:id="rId19"/>
    <p:sldId id="294" r:id="rId20"/>
    <p:sldId id="295" r:id="rId21"/>
    <p:sldId id="288" r:id="rId22"/>
    <p:sldId id="296" r:id="rId23"/>
    <p:sldId id="297" r:id="rId24"/>
    <p:sldId id="298" r:id="rId25"/>
    <p:sldId id="283" r:id="rId26"/>
    <p:sldId id="299" r:id="rId27"/>
    <p:sldId id="300" r:id="rId28"/>
    <p:sldId id="301" r:id="rId29"/>
    <p:sldId id="286" r:id="rId30"/>
    <p:sldId id="285" r:id="rId31"/>
    <p:sldId id="281" r:id="rId32"/>
    <p:sldId id="282"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19" autoAdjust="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01546-198A-4195-BCF8-F0FF54C90E5E}" type="datetimeFigureOut">
              <a:rPr lang="en-US" smtClean="0"/>
              <a:t>2/22/2022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6DE88F-1F85-4A27-9D34-D74A50E7B0DA}" type="slidenum">
              <a:rPr lang="en-US" smtClean="0"/>
              <a:t>‹#›</a:t>
            </a:fld>
            <a:endParaRPr lang="en-US" dirty="0"/>
          </a:p>
        </p:txBody>
      </p:sp>
    </p:spTree>
    <p:extLst>
      <p:ext uri="{BB962C8B-B14F-4D97-AF65-F5344CB8AC3E}">
        <p14:creationId xmlns:p14="http://schemas.microsoft.com/office/powerpoint/2010/main" val="3730091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3AEA074-24A7-4657-AE02-A51F68EA6AA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847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93105" y="802298"/>
            <a:ext cx="8561747"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93106" y="3531204"/>
            <a:ext cx="8561746"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8D38747-4367-4BD2-8D51-C97E202738E2}" type="datetime1">
              <a:rPr lang="en-US" smtClean="0"/>
              <a:t>2/22/2022</a:t>
            </a:fld>
            <a:endParaRPr lang="en-US" dirty="0"/>
          </a:p>
        </p:txBody>
      </p:sp>
      <p:sp>
        <p:nvSpPr>
          <p:cNvPr id="5" name="Footer Placeholder 4"/>
          <p:cNvSpPr>
            <a:spLocks noGrp="1"/>
          </p:cNvSpPr>
          <p:nvPr>
            <p:ph type="ftr" sz="quarter" idx="11"/>
          </p:nvPr>
        </p:nvSpPr>
        <p:spPr>
          <a:xfrm>
            <a:off x="2493105" y="329307"/>
            <a:ext cx="4897310" cy="309201"/>
          </a:xfrm>
        </p:spPr>
        <p:txBody>
          <a:bodyPr/>
          <a:lstStyle/>
          <a:p>
            <a:endParaRPr lang="en-US" dirty="0"/>
          </a:p>
        </p:txBody>
      </p:sp>
      <p:sp>
        <p:nvSpPr>
          <p:cNvPr id="6" name="Slide Number Placeholder 5"/>
          <p:cNvSpPr>
            <a:spLocks noGrp="1"/>
          </p:cNvSpPr>
          <p:nvPr>
            <p:ph type="sldNum" sz="quarter" idx="12"/>
          </p:nvPr>
        </p:nvSpPr>
        <p:spPr>
          <a:xfrm>
            <a:off x="1437664" y="798973"/>
            <a:ext cx="811019" cy="503578"/>
          </a:xfrm>
        </p:spPr>
        <p:txBody>
          <a:bodyPr/>
          <a:lstStyle/>
          <a:p>
            <a:fld id="{3A98EE3D-8CD1-4C3F-BD1C-C98C9596463C}" type="slidenum">
              <a:rPr lang="en-US" smtClean="0"/>
              <a:pPr/>
              <a:t>‹#›</a:t>
            </a:fld>
            <a:endParaRPr lang="en-US" dirty="0"/>
          </a:p>
        </p:txBody>
      </p:sp>
      <p:cxnSp>
        <p:nvCxnSpPr>
          <p:cNvPr id="8" name="Straight Connector 7"/>
          <p:cNvCxnSpPr/>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3750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57097535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883863"/>
            <a:ext cx="1615742" cy="457499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534694" y="883863"/>
            <a:ext cx="7738807" cy="45749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ED0CC-082F-4160-86E5-0D6041F12778}"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flipH="1">
            <a:off x="9439111" y="719272"/>
            <a:ext cx="1615742" cy="0"/>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511322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normAutofit/>
          </a:bodyPr>
          <a:lstStyle>
            <a:lvl1pPr>
              <a:defRPr sz="40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FF70A8-1D13-4657-95F0-A9EA54967B8D}"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70371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55A3C-5767-4844-A0A3-83778C2E5409}"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cxnSp>
        <p:nvCxnSpPr>
          <p:cNvPr id="8" name="Straight Connector 7"/>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16789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534813" y="1756130"/>
            <a:ext cx="8562580"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534695" y="3806195"/>
            <a:ext cx="854999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E507A8-A5CF-4D38-AB86-7EDDA87A85D4}" type="datetime1">
              <a:rPr lang="en-US" smtClean="0"/>
              <a:t>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8" name="Straight Connector 7"/>
          <p:cNvCxnSpPr/>
          <p:nvPr/>
        </p:nvCxnSpPr>
        <p:spPr>
          <a:xfrm>
            <a:off x="1371687" y="798973"/>
            <a:ext cx="0" cy="284510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21344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889"/>
            <a:ext cx="9520157"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534695" y="2010878"/>
            <a:ext cx="4608576" cy="3438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54793" y="2017343"/>
            <a:ext cx="4604130"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DFCD27C-8599-43EF-BA1D-14DDC1946E06}"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9" name="Straight Connector 8"/>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89321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34695" y="804163"/>
            <a:ext cx="9520157"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534695" y="2019549"/>
            <a:ext cx="4608576"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34695" y="2824269"/>
            <a:ext cx="460857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54791" y="2023003"/>
            <a:ext cx="4608576"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4792" y="2821491"/>
            <a:ext cx="4608576"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9343D99-809A-49C0-96E5-4250D0B498EE}" type="datetime1">
              <a:rPr lang="en-US" smtClean="0"/>
              <a:t>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cxnSp>
        <p:nvCxnSpPr>
          <p:cNvPr id="11" name="Straight Connector 10"/>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65237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143DE9B-B678-4EFB-BB7D-A4370204A0B0}" type="datetime1">
              <a:rPr lang="en-US" smtClean="0"/>
              <a:t>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cxnSp>
        <p:nvCxnSpPr>
          <p:cNvPr id="7" name="Straight Connector 6"/>
          <p:cNvCxnSpPr/>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43243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8812DA-F765-4142-A6A3-A8ED7235E082}" type="datetime1">
              <a:rPr lang="en-US" smtClean="0"/>
              <a:t>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35897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34642" y="798973"/>
            <a:ext cx="3183128"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534695" y="3205491"/>
            <a:ext cx="3184989"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E0277FD-7DE6-41D4-930D-AC99F5AFE54E}" type="datetime1">
              <a:rPr lang="en-US" smtClean="0"/>
              <a:t>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pPr/>
              <a:t>‹#›</a:t>
            </a:fld>
            <a:endParaRPr lang="en-US" dirty="0"/>
          </a:p>
        </p:txBody>
      </p:sp>
      <p:cxnSp>
        <p:nvCxnSpPr>
          <p:cNvPr id="9" name="Straight Connector 8"/>
          <p:cNvCxnSpPr/>
          <p:nvPr/>
        </p:nvCxnSpPr>
        <p:spPr>
          <a:xfrm>
            <a:off x="1371687" y="798973"/>
            <a:ext cx="0" cy="2247117"/>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9371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bg2">
                    <a:lumMod val="10000"/>
                  </a:schemeClr>
                </a:gs>
                <a:gs pos="100000">
                  <a:schemeClr val="bg2">
                    <a:lumMod val="10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prstMaterial="matte">
              <a:bevelT w="133350" h="50800" prst="divot"/>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535694" y="1129513"/>
            <a:ext cx="5447840"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534695" y="3145992"/>
            <a:ext cx="5440037"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534695" y="5469856"/>
            <a:ext cx="5440038" cy="320123"/>
          </a:xfrm>
        </p:spPr>
        <p:txBody>
          <a:bodyPr/>
          <a:lstStyle>
            <a:lvl1pPr algn="l">
              <a:defRPr/>
            </a:lvl1pPr>
          </a:lstStyle>
          <a:p>
            <a:fld id="{9EA15526-7079-4B7B-987C-1B5FAE11A0FF}" type="datetime1">
              <a:rPr lang="en-US" smtClean="0"/>
              <a:t>2/22/2022</a:t>
            </a:fld>
            <a:endParaRPr lang="en-US" dirty="0"/>
          </a:p>
        </p:txBody>
      </p:sp>
      <p:sp>
        <p:nvSpPr>
          <p:cNvPr id="6" name="Footer Placeholder 5"/>
          <p:cNvSpPr>
            <a:spLocks noGrp="1"/>
          </p:cNvSpPr>
          <p:nvPr>
            <p:ph type="ftr" sz="quarter" idx="11"/>
          </p:nvPr>
        </p:nvSpPr>
        <p:spPr>
          <a:xfrm>
            <a:off x="1534910" y="318640"/>
            <a:ext cx="5453475" cy="320931"/>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cxnSp>
        <p:nvCxnSpPr>
          <p:cNvPr id="14" name="Straight Connector 13"/>
          <p:cNvCxnSpPr/>
          <p:nvPr/>
        </p:nvCxnSpPr>
        <p:spPr>
          <a:xfrm>
            <a:off x="1371687" y="798973"/>
            <a:ext cx="0" cy="2161124"/>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263263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Rectangle 8"/>
          <p:cNvSpPr/>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4"/>
          <a:srcRect t="2769" b="-2769"/>
          <a:stretch/>
        </p:blipFill>
        <p:spPr>
          <a:xfrm>
            <a:off x="0" y="6135624"/>
            <a:ext cx="12192000" cy="742950"/>
          </a:xfrm>
          <a:prstGeom prst="rect">
            <a:avLst/>
          </a:prstGeom>
        </p:spPr>
      </p:pic>
      <p:sp>
        <p:nvSpPr>
          <p:cNvPr id="2" name="Title Placeholder 1"/>
          <p:cNvSpPr>
            <a:spLocks noGrp="1"/>
          </p:cNvSpPr>
          <p:nvPr>
            <p:ph type="title"/>
          </p:nvPr>
        </p:nvSpPr>
        <p:spPr>
          <a:xfrm>
            <a:off x="1534696" y="804519"/>
            <a:ext cx="9520158" cy="104923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534696" y="2015732"/>
            <a:ext cx="9520158"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73ED0CC-082F-4160-86E5-0D6041F12778}" type="datetime1">
              <a:rPr lang="en-US" smtClean="0"/>
              <a:t>2/22/2022</a:t>
            </a:fld>
            <a:endParaRPr lang="en-US" dirty="0"/>
          </a:p>
        </p:txBody>
      </p:sp>
      <p:sp>
        <p:nvSpPr>
          <p:cNvPr id="5" name="Footer Placeholder 4"/>
          <p:cNvSpPr>
            <a:spLocks noGrp="1"/>
          </p:cNvSpPr>
          <p:nvPr>
            <p:ph type="ftr" sz="quarter" idx="3"/>
          </p:nvPr>
        </p:nvSpPr>
        <p:spPr>
          <a:xfrm>
            <a:off x="1534695" y="329307"/>
            <a:ext cx="5855719"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3A98EE3D-8CD1-4C3F-BD1C-C98C9596463C}" type="slidenum">
              <a:rPr lang="en-US" smtClean="0"/>
              <a:t>‹#›</a:t>
            </a:fld>
            <a:endParaRPr lang="en-US" dirty="0"/>
          </a:p>
        </p:txBody>
      </p:sp>
      <p:cxnSp>
        <p:nvCxnSpPr>
          <p:cNvPr id="12" name="Straight Connector 11"/>
          <p:cNvCxnSpPr/>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467111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sldNum="0" hdr="0" ftr="0" dt="0"/>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ng.cengage.com/static/nb/ui/evo/index.html?deploymentId=5960832453344253254436370577&amp;eISBN=9781337569828&amp;id=1355376730&amp;snapshotId=2704585&amp;"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5259EE0-CAF5-493C-858E-A9243EA891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F8A1C807-B9AD-4C9B-BF9F-60F03428998E}"/>
              </a:ext>
              <a:ext uri="{C183D7F6-B498-43B3-948B-1728B52AA6E4}">
                <adec:decorative xmlns:adec="http://schemas.microsoft.com/office/drawing/2017/decorative" val="1"/>
              </a:ext>
            </a:extLst>
          </p:cNvPr>
          <p:cNvPicPr>
            <a:picLocks noChangeAspect="1"/>
          </p:cNvPicPr>
          <p:nvPr/>
        </p:nvPicPr>
        <p:blipFill rotWithShape="1">
          <a:blip r:embed="rId2">
            <a:duotone>
              <a:schemeClr val="bg2">
                <a:shade val="45000"/>
                <a:satMod val="135000"/>
              </a:schemeClr>
              <a:prstClr val="white"/>
            </a:duotone>
            <a:alphaModFix amt="50000"/>
            <a:extLst>
              <a:ext uri="{28A0092B-C50C-407E-A947-70E740481C1C}">
                <a14:useLocalDpi xmlns:a14="http://schemas.microsoft.com/office/drawing/2010/main" val="0"/>
              </a:ext>
            </a:extLst>
          </a:blip>
          <a:srcRect r="3"/>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DCD1698A-B304-4251-8307-BE5D696B1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alpha val="80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0D1F047C-C727-42A7-85C5-68C5AA1B1A93}"/>
              </a:ext>
            </a:extLst>
          </p:cNvPr>
          <p:cNvSpPr>
            <a:spLocks noGrp="1"/>
          </p:cNvSpPr>
          <p:nvPr>
            <p:ph type="ctrTitle"/>
          </p:nvPr>
        </p:nvSpPr>
        <p:spPr>
          <a:xfrm>
            <a:off x="2493105" y="802298"/>
            <a:ext cx="8561747" cy="2541431"/>
          </a:xfrm>
        </p:spPr>
        <p:txBody>
          <a:bodyPr>
            <a:normAutofit/>
          </a:bodyPr>
          <a:lstStyle/>
          <a:p>
            <a:r>
              <a:rPr lang="en-US" sz="5100" b="1"/>
              <a:t>Linux Final Project: </a:t>
            </a:r>
            <a:br>
              <a:rPr lang="en-US" sz="5100" b="1"/>
            </a:br>
            <a:r>
              <a:rPr lang="en-US" sz="5100" b="1"/>
              <a:t>Creating A Virtual Machine</a:t>
            </a:r>
            <a:br>
              <a:rPr lang="en-US" sz="5100" b="1"/>
            </a:br>
            <a:endParaRPr lang="en-US" sz="5100" b="1"/>
          </a:p>
        </p:txBody>
      </p:sp>
      <p:sp>
        <p:nvSpPr>
          <p:cNvPr id="3" name="Subtitle 2">
            <a:extLst>
              <a:ext uri="{FF2B5EF4-FFF2-40B4-BE49-F238E27FC236}">
                <a16:creationId xmlns:a16="http://schemas.microsoft.com/office/drawing/2014/main" id="{DB93FB3F-A8D4-46D3-A1C6-C79C64563729}"/>
              </a:ext>
            </a:extLst>
          </p:cNvPr>
          <p:cNvSpPr>
            <a:spLocks noGrp="1"/>
          </p:cNvSpPr>
          <p:nvPr>
            <p:ph type="subTitle" idx="1"/>
          </p:nvPr>
        </p:nvSpPr>
        <p:spPr>
          <a:xfrm>
            <a:off x="2493106" y="3531204"/>
            <a:ext cx="8561746" cy="977621"/>
          </a:xfrm>
        </p:spPr>
        <p:txBody>
          <a:bodyPr>
            <a:normAutofit/>
          </a:bodyPr>
          <a:lstStyle/>
          <a:p>
            <a:r>
              <a:rPr lang="en-US" b="1" dirty="0"/>
              <a:t>By: Maricia Epps</a:t>
            </a:r>
            <a:endParaRPr lang="en-US" b="1"/>
          </a:p>
        </p:txBody>
      </p:sp>
      <p:cxnSp>
        <p:nvCxnSpPr>
          <p:cNvPr id="14" name="Straight Connector 13">
            <a:extLst>
              <a:ext uri="{FF2B5EF4-FFF2-40B4-BE49-F238E27FC236}">
                <a16:creationId xmlns:a16="http://schemas.microsoft.com/office/drawing/2014/main" id="{06D3DE15-DB80-4D00-827C-A950117C82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6" name="Picture 15">
            <a:extLst>
              <a:ext uri="{FF2B5EF4-FFF2-40B4-BE49-F238E27FC236}">
                <a16:creationId xmlns:a16="http://schemas.microsoft.com/office/drawing/2014/main" id="{5AEEC591-DD54-40F3-8BA3-834616AFDB8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srcRect t="2769" b="-2769"/>
          <a:stretch/>
        </p:blipFill>
        <p:spPr>
          <a:xfrm>
            <a:off x="0" y="6135624"/>
            <a:ext cx="12192000" cy="742950"/>
          </a:xfrm>
          <a:prstGeom prst="rect">
            <a:avLst/>
          </a:prstGeom>
        </p:spPr>
      </p:pic>
      <p:cxnSp>
        <p:nvCxnSpPr>
          <p:cNvPr id="18" name="Straight Connector 17">
            <a:extLst>
              <a:ext uri="{FF2B5EF4-FFF2-40B4-BE49-F238E27FC236}">
                <a16:creationId xmlns:a16="http://schemas.microsoft.com/office/drawing/2014/main" id="{8BBEC0B2-5B0C-45EF-B375-ACB61DF7401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7884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4800"/>
              <a:t>Change Script File Permissions</a:t>
            </a:r>
          </a:p>
        </p:txBody>
      </p:sp>
      <p:cxnSp>
        <p:nvCxnSpPr>
          <p:cNvPr id="21"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0DE41CFE-6D46-4786-BABD-14E5D82514FA}"/>
              </a:ext>
            </a:extLst>
          </p:cNvPr>
          <p:cNvPicPr>
            <a:picLocks noChangeAspect="1"/>
          </p:cNvPicPr>
          <p:nvPr/>
        </p:nvPicPr>
        <p:blipFill rotWithShape="1">
          <a:blip r:embed="rId3">
            <a:extLst>
              <a:ext uri="{28A0092B-C50C-407E-A947-70E740481C1C}">
                <a14:useLocalDpi xmlns:a14="http://schemas.microsoft.com/office/drawing/2010/main" val="0"/>
              </a:ext>
            </a:extLst>
          </a:blip>
          <a:srcRect l="2157" t="1429" r="5416" b="3019"/>
          <a:stretch/>
        </p:blipFill>
        <p:spPr>
          <a:xfrm>
            <a:off x="5794992" y="195501"/>
            <a:ext cx="6027383" cy="4470865"/>
          </a:xfrm>
          <a:prstGeom prst="rect">
            <a:avLst/>
          </a:prstGeom>
        </p:spPr>
      </p:pic>
      <p:pic>
        <p:nvPicPr>
          <p:cNvPr id="23"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938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4800"/>
              <a:t>Set The PATH Variable</a:t>
            </a:r>
          </a:p>
        </p:txBody>
      </p:sp>
      <p:cxnSp>
        <p:nvCxnSpPr>
          <p:cNvPr id="21"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descr="A screenshot of a computer&#10;&#10;Description automatically generated with medium confidence">
            <a:extLst>
              <a:ext uri="{FF2B5EF4-FFF2-40B4-BE49-F238E27FC236}">
                <a16:creationId xmlns:a16="http://schemas.microsoft.com/office/drawing/2014/main" id="{0F3B2F1D-6464-4832-8662-6C872F52A79E}"/>
              </a:ext>
            </a:extLst>
          </p:cNvPr>
          <p:cNvPicPr>
            <a:picLocks noChangeAspect="1"/>
          </p:cNvPicPr>
          <p:nvPr/>
        </p:nvPicPr>
        <p:blipFill rotWithShape="1">
          <a:blip r:embed="rId3">
            <a:extLst>
              <a:ext uri="{28A0092B-C50C-407E-A947-70E740481C1C}">
                <a14:useLocalDpi xmlns:a14="http://schemas.microsoft.com/office/drawing/2010/main" val="0"/>
              </a:ext>
            </a:extLst>
          </a:blip>
          <a:srcRect l="2141" t="1556" r="3280" b="3508"/>
          <a:stretch/>
        </p:blipFill>
        <p:spPr>
          <a:xfrm>
            <a:off x="5794992" y="485775"/>
            <a:ext cx="5989774" cy="4539349"/>
          </a:xfrm>
          <a:prstGeom prst="rect">
            <a:avLst/>
          </a:prstGeom>
        </p:spPr>
      </p:pic>
      <p:pic>
        <p:nvPicPr>
          <p:cNvPr id="23"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544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6" name="Straight Connector 15">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4400"/>
              <a:t>Make The PATH Variable Permanent</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1541718" y="3531204"/>
            <a:ext cx="4082378" cy="1610643"/>
          </a:xfrm>
        </p:spPr>
        <p:txBody>
          <a:bodyPr vert="horz" lIns="91440" tIns="91440" rIns="91440" bIns="91440" rtlCol="0">
            <a:normAutofit/>
          </a:bodyPr>
          <a:lstStyle/>
          <a:p>
            <a:r>
              <a:rPr lang="en-US" sz="1600" cap="all"/>
              <a:t>Run the </a:t>
            </a:r>
            <a:r>
              <a:rPr lang="en-US" sz="1600" i="1" cap="all"/>
              <a:t>todolist</a:t>
            </a:r>
            <a:r>
              <a:rPr lang="en-US" sz="1600" cap="all"/>
              <a:t> script before and after making the PATH variable permanent. </a:t>
            </a:r>
          </a:p>
        </p:txBody>
      </p:sp>
      <p:cxnSp>
        <p:nvCxnSpPr>
          <p:cNvPr id="24" name="Straight Connector 23">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descr="A screenshot of a computer&#10;&#10;Description automatically generated">
            <a:extLst>
              <a:ext uri="{FF2B5EF4-FFF2-40B4-BE49-F238E27FC236}">
                <a16:creationId xmlns:a16="http://schemas.microsoft.com/office/drawing/2014/main" id="{0A171FD9-9BAE-44D5-BF4E-0700E97FB076}"/>
              </a:ext>
            </a:extLst>
          </p:cNvPr>
          <p:cNvPicPr>
            <a:picLocks noChangeAspect="1"/>
          </p:cNvPicPr>
          <p:nvPr/>
        </p:nvPicPr>
        <p:blipFill rotWithShape="1">
          <a:blip r:embed="rId3">
            <a:extLst>
              <a:ext uri="{28A0092B-C50C-407E-A947-70E740481C1C}">
                <a14:useLocalDpi xmlns:a14="http://schemas.microsoft.com/office/drawing/2010/main" val="0"/>
              </a:ext>
            </a:extLst>
          </a:blip>
          <a:srcRect l="4596" t="2479" r="2705" b="4299"/>
          <a:stretch/>
        </p:blipFill>
        <p:spPr>
          <a:xfrm>
            <a:off x="5790088" y="542925"/>
            <a:ext cx="5978449" cy="4464043"/>
          </a:xfrm>
          <a:prstGeom prst="rect">
            <a:avLst/>
          </a:prstGeom>
        </p:spPr>
      </p:pic>
      <p:pic>
        <p:nvPicPr>
          <p:cNvPr id="26" name="Picture 25">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8" name="Straight Connector 27">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91033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E21B-BE72-4D95-BB44-A6AFDBF8C097}"/>
              </a:ext>
            </a:extLst>
          </p:cNvPr>
          <p:cNvSpPr>
            <a:spLocks noGrp="1"/>
          </p:cNvSpPr>
          <p:nvPr>
            <p:ph type="title"/>
          </p:nvPr>
        </p:nvSpPr>
        <p:spPr/>
        <p:txBody>
          <a:bodyPr/>
          <a:lstStyle/>
          <a:p>
            <a:r>
              <a:rPr lang="en-US" dirty="0"/>
              <a:t>User and Group Management</a:t>
            </a:r>
          </a:p>
        </p:txBody>
      </p:sp>
      <p:sp>
        <p:nvSpPr>
          <p:cNvPr id="3" name="Content Placeholder 2">
            <a:extLst>
              <a:ext uri="{FF2B5EF4-FFF2-40B4-BE49-F238E27FC236}">
                <a16:creationId xmlns:a16="http://schemas.microsoft.com/office/drawing/2014/main" id="{CE0907F9-6E71-41D8-88D4-86304D26ECCE}"/>
              </a:ext>
            </a:extLst>
          </p:cNvPr>
          <p:cNvSpPr>
            <a:spLocks noGrp="1"/>
          </p:cNvSpPr>
          <p:nvPr>
            <p:ph idx="1"/>
          </p:nvPr>
        </p:nvSpPr>
        <p:spPr>
          <a:xfrm>
            <a:off x="1534696" y="2602868"/>
            <a:ext cx="9520158" cy="3450613"/>
          </a:xfrm>
        </p:spPr>
        <p:txBody>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User and group management is a common administration task. </a:t>
            </a:r>
          </a:p>
          <a:p>
            <a:endParaRPr lang="en-US" dirty="0"/>
          </a:p>
        </p:txBody>
      </p:sp>
    </p:spTree>
    <p:extLst>
      <p:ext uri="{BB962C8B-B14F-4D97-AF65-F5344CB8AC3E}">
        <p14:creationId xmlns:p14="http://schemas.microsoft.com/office/powerpoint/2010/main" val="2274089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6" name="Straight Connector 15">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81" y="1138228"/>
            <a:ext cx="3202716" cy="3858767"/>
          </a:xfrm>
        </p:spPr>
        <p:txBody>
          <a:bodyPr vert="horz" lIns="91440" tIns="45720" rIns="91440" bIns="45720" rtlCol="0" anchor="ctr">
            <a:normAutofit/>
          </a:bodyPr>
          <a:lstStyle/>
          <a:p>
            <a:r>
              <a:rPr lang="en-US" sz="3600"/>
              <a:t>Add users and groups in CLI</a:t>
            </a:r>
          </a:p>
        </p:txBody>
      </p:sp>
      <p:grpSp>
        <p:nvGrpSpPr>
          <p:cNvPr id="24"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419588" y="972573"/>
            <a:ext cx="5440680" cy="3858768"/>
          </a:xfrm>
        </p:spPr>
        <p:txBody>
          <a:bodyPr vert="horz" lIns="91440" tIns="45720" rIns="91440" bIns="45720" rtlCol="0" anchor="ctr">
            <a:normAutofit/>
          </a:bodyPr>
          <a:lstStyle/>
          <a:p>
            <a:pPr marL="285750" indent="-285750">
              <a:lnSpc>
                <a:spcPct val="110000"/>
              </a:lnSpc>
              <a:buFont typeface="Wingdings" panose="05000000000000000000" pitchFamily="2" charset="2"/>
              <a:buChar char="v"/>
            </a:pPr>
            <a:r>
              <a:rPr lang="en-US" sz="1500" dirty="0">
                <a:solidFill>
                  <a:srgbClr val="000000"/>
                </a:solidFill>
              </a:rPr>
              <a:t> What does the </a:t>
            </a:r>
            <a:r>
              <a:rPr lang="en-US" sz="1500" i="1" dirty="0">
                <a:solidFill>
                  <a:srgbClr val="000000"/>
                </a:solidFill>
              </a:rPr>
              <a:t>–m</a:t>
            </a:r>
            <a:r>
              <a:rPr lang="en-US" sz="1500" dirty="0">
                <a:solidFill>
                  <a:srgbClr val="000000"/>
                </a:solidFill>
              </a:rPr>
              <a:t> option in the useradd command do?</a:t>
            </a:r>
          </a:p>
          <a:p>
            <a:pPr marL="742950" lvl="1" indent="-285750">
              <a:lnSpc>
                <a:spcPct val="110000"/>
              </a:lnSpc>
              <a:buFont typeface="Wingdings" panose="05000000000000000000" pitchFamily="2" charset="2"/>
              <a:buChar char="v"/>
            </a:pPr>
            <a:r>
              <a:rPr lang="en-US" dirty="0">
                <a:solidFill>
                  <a:srgbClr val="000000"/>
                </a:solidFill>
              </a:rPr>
              <a:t>It tells useradd command to add a home directory for the user.</a:t>
            </a:r>
          </a:p>
          <a:p>
            <a:pPr marL="742950" lvl="1" indent="-285750">
              <a:lnSpc>
                <a:spcPct val="110000"/>
              </a:lnSpc>
              <a:buFont typeface="Wingdings" panose="05000000000000000000" pitchFamily="2" charset="2"/>
              <a:buChar char="v"/>
            </a:pPr>
            <a:endParaRPr lang="en-US" sz="1500" dirty="0">
              <a:solidFill>
                <a:srgbClr val="000000"/>
              </a:solidFill>
            </a:endParaRPr>
          </a:p>
          <a:p>
            <a:pPr marL="285750" indent="-285750">
              <a:lnSpc>
                <a:spcPct val="110000"/>
              </a:lnSpc>
              <a:buFont typeface="Wingdings" panose="05000000000000000000" pitchFamily="2" charset="2"/>
              <a:buChar char="v"/>
            </a:pPr>
            <a:r>
              <a:rPr lang="en-US" sz="1500" dirty="0">
                <a:solidFill>
                  <a:srgbClr val="000000"/>
                </a:solidFill>
              </a:rPr>
              <a:t> What does the </a:t>
            </a:r>
            <a:r>
              <a:rPr lang="en-US" sz="1500" i="1" dirty="0">
                <a:solidFill>
                  <a:srgbClr val="000000"/>
                </a:solidFill>
              </a:rPr>
              <a:t>-3</a:t>
            </a:r>
            <a:r>
              <a:rPr lang="en-US" sz="1500" dirty="0">
                <a:solidFill>
                  <a:srgbClr val="000000"/>
                </a:solidFill>
              </a:rPr>
              <a:t> option in the tail command do?</a:t>
            </a:r>
          </a:p>
          <a:p>
            <a:pPr marL="514350" lvl="1" indent="-285750">
              <a:lnSpc>
                <a:spcPct val="110000"/>
              </a:lnSpc>
              <a:buFont typeface="Wingdings" panose="05000000000000000000" pitchFamily="2" charset="2"/>
              <a:buChar char="v"/>
            </a:pPr>
            <a:r>
              <a:rPr lang="en-US" dirty="0">
                <a:solidFill>
                  <a:srgbClr val="000000"/>
                </a:solidFill>
              </a:rPr>
              <a:t>Tail means “end”, and -3 means last three lines.</a:t>
            </a:r>
          </a:p>
          <a:p>
            <a:pPr marL="514350" lvl="1" indent="-285750">
              <a:lnSpc>
                <a:spcPct val="110000"/>
              </a:lnSpc>
              <a:buFont typeface="Wingdings" panose="05000000000000000000" pitchFamily="2" charset="2"/>
              <a:buChar char="v"/>
            </a:pPr>
            <a:endParaRPr lang="en-US" sz="1500" dirty="0">
              <a:solidFill>
                <a:srgbClr val="000000"/>
              </a:solidFill>
            </a:endParaRPr>
          </a:p>
          <a:p>
            <a:pPr marL="57150" indent="-285750">
              <a:lnSpc>
                <a:spcPct val="110000"/>
              </a:lnSpc>
              <a:buFont typeface="Wingdings" panose="05000000000000000000" pitchFamily="2" charset="2"/>
              <a:buChar char="v"/>
            </a:pPr>
            <a:r>
              <a:rPr lang="en-US" sz="1500" dirty="0">
                <a:solidFill>
                  <a:srgbClr val="000000"/>
                </a:solidFill>
              </a:rPr>
              <a:t>Which line of the </a:t>
            </a:r>
            <a:r>
              <a:rPr lang="en-US" sz="1500" i="1" dirty="0">
                <a:solidFill>
                  <a:srgbClr val="000000"/>
                </a:solidFill>
              </a:rPr>
              <a:t>/etc/group </a:t>
            </a:r>
            <a:r>
              <a:rPr lang="en-US" sz="1500" dirty="0">
                <a:solidFill>
                  <a:srgbClr val="000000"/>
                </a:solidFill>
              </a:rPr>
              <a:t>file lists members of the “students” group? Copy it here.</a:t>
            </a:r>
          </a:p>
          <a:p>
            <a:pPr marL="514350" lvl="1" indent="-285750">
              <a:lnSpc>
                <a:spcPct val="110000"/>
              </a:lnSpc>
              <a:buFont typeface="Wingdings" panose="05000000000000000000" pitchFamily="2" charset="2"/>
              <a:buChar char="v"/>
            </a:pPr>
            <a:r>
              <a:rPr lang="en-US" dirty="0">
                <a:solidFill>
                  <a:srgbClr val="000000"/>
                </a:solidFill>
              </a:rPr>
              <a:t>.			</a:t>
            </a:r>
          </a:p>
          <a:p>
            <a:pPr marL="57150" indent="-285750">
              <a:lnSpc>
                <a:spcPct val="110000"/>
              </a:lnSpc>
              <a:buFont typeface="Wingdings" panose="05000000000000000000" pitchFamily="2" charset="2"/>
              <a:buChar char="v"/>
            </a:pPr>
            <a:endParaRPr lang="en-US" sz="1500" dirty="0">
              <a:solidFill>
                <a:srgbClr val="000000"/>
              </a:solidFill>
            </a:endParaRPr>
          </a:p>
        </p:txBody>
      </p:sp>
      <p:cxnSp>
        <p:nvCxnSpPr>
          <p:cNvPr id="30" name="Straight Connector 2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pic>
        <p:nvPicPr>
          <p:cNvPr id="3" name="Picture 2">
            <a:extLst>
              <a:ext uri="{FF2B5EF4-FFF2-40B4-BE49-F238E27FC236}">
                <a16:creationId xmlns:a16="http://schemas.microsoft.com/office/drawing/2014/main" id="{FD1F09FB-0E4C-478F-AD9B-E8A58B550822}"/>
              </a:ext>
            </a:extLst>
          </p:cNvPr>
          <p:cNvPicPr>
            <a:picLocks noChangeAspect="1"/>
          </p:cNvPicPr>
          <p:nvPr/>
        </p:nvPicPr>
        <p:blipFill>
          <a:blip r:embed="rId3"/>
          <a:stretch>
            <a:fillRect/>
          </a:stretch>
        </p:blipFill>
        <p:spPr>
          <a:xfrm>
            <a:off x="6019800" y="4053396"/>
            <a:ext cx="2677359" cy="279156"/>
          </a:xfrm>
          <a:prstGeom prst="rect">
            <a:avLst/>
          </a:prstGeom>
        </p:spPr>
      </p:pic>
    </p:spTree>
    <p:extLst>
      <p:ext uri="{BB962C8B-B14F-4D97-AF65-F5344CB8AC3E}">
        <p14:creationId xmlns:p14="http://schemas.microsoft.com/office/powerpoint/2010/main" val="619194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4" name="Straight Connector 13">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8" name="Rectangle 17">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4800"/>
              <a:t>Test User And Group Settings</a:t>
            </a:r>
          </a:p>
        </p:txBody>
      </p:sp>
      <p:cxnSp>
        <p:nvCxnSpPr>
          <p:cNvPr id="22" name="Straight Connector 21">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5" name="Picture 4">
            <a:extLst>
              <a:ext uri="{FF2B5EF4-FFF2-40B4-BE49-F238E27FC236}">
                <a16:creationId xmlns:a16="http://schemas.microsoft.com/office/drawing/2014/main" id="{5CF80AAB-0211-4391-8A7C-4323F5E2716D}"/>
              </a:ext>
            </a:extLst>
          </p:cNvPr>
          <p:cNvPicPr>
            <a:picLocks noChangeAspect="1"/>
          </p:cNvPicPr>
          <p:nvPr/>
        </p:nvPicPr>
        <p:blipFill>
          <a:blip r:embed="rId3"/>
          <a:stretch>
            <a:fillRect/>
          </a:stretch>
        </p:blipFill>
        <p:spPr>
          <a:xfrm>
            <a:off x="6094411" y="1306801"/>
            <a:ext cx="4960442" cy="3658325"/>
          </a:xfrm>
          <a:prstGeom prst="rect">
            <a:avLst/>
          </a:prstGeom>
        </p:spPr>
      </p:pic>
      <p:pic>
        <p:nvPicPr>
          <p:cNvPr id="24" name="Picture 23">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6" name="Straight Connector 25">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91880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5" name="Picture 14">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7" name="Straight Connector 16">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1" name="Rectangle 20">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r>
              <a:rPr lang="en-US" sz="4800"/>
              <a:t>Add Users In GUI</a:t>
            </a:r>
          </a:p>
        </p:txBody>
      </p:sp>
      <p:cxnSp>
        <p:nvCxnSpPr>
          <p:cNvPr id="25" name="Straight Connector 24">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8" name="Picture 7">
            <a:extLst>
              <a:ext uri="{FF2B5EF4-FFF2-40B4-BE49-F238E27FC236}">
                <a16:creationId xmlns:a16="http://schemas.microsoft.com/office/drawing/2014/main" id="{047CC593-CE91-4084-8458-E9CBB1C6C5C6}"/>
              </a:ext>
            </a:extLst>
          </p:cNvPr>
          <p:cNvPicPr>
            <a:picLocks noChangeAspect="1"/>
          </p:cNvPicPr>
          <p:nvPr/>
        </p:nvPicPr>
        <p:blipFill rotWithShape="1">
          <a:blip r:embed="rId3"/>
          <a:srcRect l="7298" t="1373" r="1937" b="1938"/>
          <a:stretch/>
        </p:blipFill>
        <p:spPr>
          <a:xfrm>
            <a:off x="6094411" y="1286495"/>
            <a:ext cx="4960442" cy="3698937"/>
          </a:xfrm>
          <a:prstGeom prst="rect">
            <a:avLst/>
          </a:prstGeom>
        </p:spPr>
      </p:pic>
      <p:pic>
        <p:nvPicPr>
          <p:cNvPr id="27" name="Picture 26">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9" name="Straight Connector 28">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4920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3E1C0B72-EF2D-414A-AE00-FE85FE80B2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7" name="Picture 16">
            <a:extLst>
              <a:ext uri="{FF2B5EF4-FFF2-40B4-BE49-F238E27FC236}">
                <a16:creationId xmlns:a16="http://schemas.microsoft.com/office/drawing/2014/main" id="{F066BF3E-757A-4A33-B471-440FA15F14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9" name="Straight Connector 18">
            <a:extLst>
              <a:ext uri="{FF2B5EF4-FFF2-40B4-BE49-F238E27FC236}">
                <a16:creationId xmlns:a16="http://schemas.microsoft.com/office/drawing/2014/main" id="{64393E50-1A9C-47FF-B4C7-C2F6F7BB4A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F208D80-604B-4D70-BBF9-DED218AC7B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3" name="Rectangle 22">
            <a:extLst>
              <a:ext uri="{FF2B5EF4-FFF2-40B4-BE49-F238E27FC236}">
                <a16:creationId xmlns:a16="http://schemas.microsoft.com/office/drawing/2014/main" id="{6072525A-C775-44CC-875A-B81B5617FC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3C3849A2-7F63-4BA6-A840-29A2231451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659301" y="1474969"/>
            <a:ext cx="2823919" cy="1868760"/>
          </a:xfrm>
        </p:spPr>
        <p:txBody>
          <a:bodyPr vert="horz" lIns="91440" tIns="45720" rIns="91440" bIns="0" rtlCol="0" anchor="b">
            <a:normAutofit/>
          </a:bodyPr>
          <a:lstStyle/>
          <a:p>
            <a:r>
              <a:rPr lang="en-US" sz="3600"/>
              <a:t>Remove Users And Groups</a:t>
            </a:r>
          </a:p>
        </p:txBody>
      </p:sp>
      <p:cxnSp>
        <p:nvCxnSpPr>
          <p:cNvPr id="27" name="Straight Connector 26">
            <a:extLst>
              <a:ext uri="{FF2B5EF4-FFF2-40B4-BE49-F238E27FC236}">
                <a16:creationId xmlns:a16="http://schemas.microsoft.com/office/drawing/2014/main" id="{6F37CF87-15AE-42F9-A407-386FA7A014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0988" y="807259"/>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10" name="Picture 9">
            <a:extLst>
              <a:ext uri="{FF2B5EF4-FFF2-40B4-BE49-F238E27FC236}">
                <a16:creationId xmlns:a16="http://schemas.microsoft.com/office/drawing/2014/main" id="{F2C313B1-F408-4A87-AEF0-C747BDD874DC}"/>
              </a:ext>
            </a:extLst>
          </p:cNvPr>
          <p:cNvPicPr>
            <a:picLocks noChangeAspect="1"/>
          </p:cNvPicPr>
          <p:nvPr/>
        </p:nvPicPr>
        <p:blipFill>
          <a:blip r:embed="rId3"/>
          <a:stretch>
            <a:fillRect/>
          </a:stretch>
        </p:blipFill>
        <p:spPr>
          <a:xfrm>
            <a:off x="3989479" y="1075509"/>
            <a:ext cx="3693150" cy="3960482"/>
          </a:xfrm>
          <a:prstGeom prst="rect">
            <a:avLst/>
          </a:prstGeom>
        </p:spPr>
      </p:pic>
      <p:pic>
        <p:nvPicPr>
          <p:cNvPr id="5" name="Picture 4">
            <a:extLst>
              <a:ext uri="{FF2B5EF4-FFF2-40B4-BE49-F238E27FC236}">
                <a16:creationId xmlns:a16="http://schemas.microsoft.com/office/drawing/2014/main" id="{E68C9CAB-283B-4169-9A1D-D9D5C7DE7FA8}"/>
              </a:ext>
            </a:extLst>
          </p:cNvPr>
          <p:cNvPicPr>
            <a:picLocks noChangeAspect="1"/>
          </p:cNvPicPr>
          <p:nvPr/>
        </p:nvPicPr>
        <p:blipFill rotWithShape="1">
          <a:blip r:embed="rId4"/>
          <a:srcRect l="1920" t="2760" r="3760" b="4297"/>
          <a:stretch/>
        </p:blipFill>
        <p:spPr>
          <a:xfrm>
            <a:off x="8053157" y="481108"/>
            <a:ext cx="3273561" cy="2491907"/>
          </a:xfrm>
          <a:prstGeom prst="rect">
            <a:avLst/>
          </a:prstGeom>
        </p:spPr>
      </p:pic>
      <p:pic>
        <p:nvPicPr>
          <p:cNvPr id="3" name="Picture 2">
            <a:extLst>
              <a:ext uri="{FF2B5EF4-FFF2-40B4-BE49-F238E27FC236}">
                <a16:creationId xmlns:a16="http://schemas.microsoft.com/office/drawing/2014/main" id="{9CE876E5-A23C-48F5-8435-C2EC6CA13660}"/>
              </a:ext>
            </a:extLst>
          </p:cNvPr>
          <p:cNvPicPr>
            <a:picLocks noChangeAspect="1"/>
          </p:cNvPicPr>
          <p:nvPr/>
        </p:nvPicPr>
        <p:blipFill>
          <a:blip r:embed="rId5"/>
          <a:stretch>
            <a:fillRect/>
          </a:stretch>
        </p:blipFill>
        <p:spPr>
          <a:xfrm>
            <a:off x="7846051" y="3292232"/>
            <a:ext cx="3687168" cy="2184415"/>
          </a:xfrm>
          <a:prstGeom prst="rect">
            <a:avLst/>
          </a:prstGeom>
        </p:spPr>
      </p:pic>
      <p:pic>
        <p:nvPicPr>
          <p:cNvPr id="29" name="Picture 28">
            <a:extLst>
              <a:ext uri="{FF2B5EF4-FFF2-40B4-BE49-F238E27FC236}">
                <a16:creationId xmlns:a16="http://schemas.microsoft.com/office/drawing/2014/main" id="{C95065C5-467E-41EF-A988-7A2A9613C76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31" name="Straight Connector 30">
            <a:extLst>
              <a:ext uri="{FF2B5EF4-FFF2-40B4-BE49-F238E27FC236}">
                <a16:creationId xmlns:a16="http://schemas.microsoft.com/office/drawing/2014/main" id="{3673B76B-3694-482E-A945-2210EC6A9B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8" name="Picture Placeholder 5">
            <a:extLst>
              <a:ext uri="{FF2B5EF4-FFF2-40B4-BE49-F238E27FC236}">
                <a16:creationId xmlns:a16="http://schemas.microsoft.com/office/drawing/2014/main" id="{E6D10F4A-EF48-44E4-9E79-740983EE7B9D}"/>
              </a:ext>
            </a:extLst>
          </p:cNvPr>
          <p:cNvSpPr txBox="1">
            <a:spLocks/>
          </p:cNvSpPr>
          <p:nvPr/>
        </p:nvSpPr>
        <p:spPr>
          <a:xfrm>
            <a:off x="6313007" y="3375732"/>
            <a:ext cx="4354455" cy="2575557"/>
          </a:xfrm>
          <a:prstGeom prst="rect">
            <a:avLst/>
          </a:prstGeom>
        </p:spPr>
      </p:sp>
    </p:spTree>
    <p:extLst>
      <p:ext uri="{BB962C8B-B14F-4D97-AF65-F5344CB8AC3E}">
        <p14:creationId xmlns:p14="http://schemas.microsoft.com/office/powerpoint/2010/main" val="9683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37D52-826D-486D-9095-209FCC1661CF}"/>
              </a:ext>
            </a:extLst>
          </p:cNvPr>
          <p:cNvSpPr>
            <a:spLocks noGrp="1"/>
          </p:cNvSpPr>
          <p:nvPr>
            <p:ph type="title"/>
          </p:nvPr>
        </p:nvSpPr>
        <p:spPr/>
        <p:txBody>
          <a:bodyPr/>
          <a:lstStyle/>
          <a:p>
            <a:r>
              <a:rPr lang="en-US" dirty="0"/>
              <a:t>Network Configuration	</a:t>
            </a:r>
          </a:p>
        </p:txBody>
      </p:sp>
      <p:sp>
        <p:nvSpPr>
          <p:cNvPr id="3" name="Content Placeholder 2">
            <a:extLst>
              <a:ext uri="{FF2B5EF4-FFF2-40B4-BE49-F238E27FC236}">
                <a16:creationId xmlns:a16="http://schemas.microsoft.com/office/drawing/2014/main" id="{AD997E2A-CA5C-4E0F-857B-0557938779F9}"/>
              </a:ext>
            </a:extLst>
          </p:cNvPr>
          <p:cNvSpPr>
            <a:spLocks noGrp="1"/>
          </p:cNvSpPr>
          <p:nvPr>
            <p:ph idx="1"/>
          </p:nvPr>
        </p:nvSpPr>
        <p:spPr>
          <a:xfrm>
            <a:off x="1534696" y="2805844"/>
            <a:ext cx="9520158" cy="3450613"/>
          </a:xfrm>
        </p:spPr>
        <p:txBody>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To fully participate on a network, a machine requires valid IP configurations including an IPv4/IPv6 address, default gateway, DNS server, etc. </a:t>
            </a:r>
          </a:p>
          <a:p>
            <a:endParaRPr lang="en-US" dirty="0"/>
          </a:p>
        </p:txBody>
      </p:sp>
    </p:spTree>
    <p:extLst>
      <p:ext uri="{BB962C8B-B14F-4D97-AF65-F5344CB8AC3E}">
        <p14:creationId xmlns:p14="http://schemas.microsoft.com/office/powerpoint/2010/main" val="1407490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6" name="Straight Connector 15">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6A01027E-B10F-4212-8A7C-18D37146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4568A54B-9065-40B2-8753-8E0288E828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534781" y="804520"/>
            <a:ext cx="4093310" cy="1049235"/>
          </a:xfrm>
        </p:spPr>
        <p:txBody>
          <a:bodyPr vert="horz" lIns="91440" tIns="45720" rIns="91440" bIns="45720" rtlCol="0" anchor="b">
            <a:normAutofit/>
          </a:bodyPr>
          <a:lstStyle/>
          <a:p>
            <a:r>
              <a:rPr lang="en-US"/>
              <a:t>Discover Host IP Configurations</a:t>
            </a:r>
          </a:p>
        </p:txBody>
      </p:sp>
      <p:cxnSp>
        <p:nvCxnSpPr>
          <p:cNvPr id="22" name="Straight Connector 21">
            <a:extLst>
              <a:ext uri="{FF2B5EF4-FFF2-40B4-BE49-F238E27FC236}">
                <a16:creationId xmlns:a16="http://schemas.microsoft.com/office/drawing/2014/main" id="{515F3B72-790F-4B1A-90DE-5EC31C829B9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p:nvSpPr>
          <p:cNvPr id="24" name="Rectangle 23">
            <a:extLst>
              <a:ext uri="{FF2B5EF4-FFF2-40B4-BE49-F238E27FC236}">
                <a16:creationId xmlns:a16="http://schemas.microsoft.com/office/drawing/2014/main" id="{A2BED43D-FF5E-4233-9D4F-A509B5603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1534695" y="2015732"/>
            <a:ext cx="4089097" cy="3450613"/>
          </a:xfrm>
        </p:spPr>
        <p:txBody>
          <a:bodyPr vert="horz" lIns="91440" tIns="45720" rIns="91440" bIns="45720" rtlCol="0" anchor="t">
            <a:normAutofit/>
          </a:bodyPr>
          <a:lstStyle/>
          <a:p>
            <a:pPr>
              <a:lnSpc>
                <a:spcPct val="110000"/>
              </a:lnSpc>
            </a:pPr>
            <a:r>
              <a:rPr lang="en-US" sz="1000"/>
              <a:t>1. What is the IP address of your Ubuntu machine?</a:t>
            </a:r>
          </a:p>
          <a:p>
            <a:pPr lvl="1">
              <a:lnSpc>
                <a:spcPct val="110000"/>
              </a:lnSpc>
            </a:pPr>
            <a:r>
              <a:rPr lang="en-US" sz="1000"/>
              <a:t>192.168.1.104/24</a:t>
            </a:r>
          </a:p>
          <a:p>
            <a:pPr>
              <a:lnSpc>
                <a:spcPct val="110000"/>
              </a:lnSpc>
            </a:pPr>
            <a:endParaRPr lang="en-US" sz="1000"/>
          </a:p>
          <a:p>
            <a:pPr>
              <a:lnSpc>
                <a:spcPct val="110000"/>
              </a:lnSpc>
            </a:pPr>
            <a:r>
              <a:rPr lang="en-US" sz="1000"/>
              <a:t>2. What is the IP address of its default gateway?</a:t>
            </a:r>
          </a:p>
          <a:p>
            <a:pPr lvl="1">
              <a:lnSpc>
                <a:spcPct val="110000"/>
              </a:lnSpc>
            </a:pPr>
            <a:r>
              <a:rPr lang="en-US" sz="1000"/>
              <a:t>192.168.1.1</a:t>
            </a:r>
          </a:p>
          <a:p>
            <a:pPr>
              <a:lnSpc>
                <a:spcPct val="110000"/>
              </a:lnSpc>
            </a:pPr>
            <a:endParaRPr lang="en-US" sz="1000"/>
          </a:p>
          <a:p>
            <a:pPr>
              <a:lnSpc>
                <a:spcPct val="110000"/>
              </a:lnSpc>
            </a:pPr>
            <a:r>
              <a:rPr lang="en-US" sz="1000"/>
              <a:t>3. What is the IP address of its DHCP server?</a:t>
            </a:r>
          </a:p>
          <a:p>
            <a:pPr lvl="1">
              <a:lnSpc>
                <a:spcPct val="110000"/>
              </a:lnSpc>
            </a:pPr>
            <a:r>
              <a:rPr lang="en-US" sz="1000"/>
              <a:t>192.168.1.1</a:t>
            </a:r>
          </a:p>
          <a:p>
            <a:pPr>
              <a:lnSpc>
                <a:spcPct val="110000"/>
              </a:lnSpc>
            </a:pPr>
            <a:endParaRPr lang="en-US" sz="1000"/>
          </a:p>
          <a:p>
            <a:pPr>
              <a:lnSpc>
                <a:spcPct val="110000"/>
              </a:lnSpc>
            </a:pPr>
            <a:r>
              <a:rPr lang="en-US" sz="1000"/>
              <a:t>4. What is the IP address of its DNS server?</a:t>
            </a:r>
          </a:p>
          <a:p>
            <a:pPr lvl="1">
              <a:lnSpc>
                <a:spcPct val="110000"/>
              </a:lnSpc>
            </a:pPr>
            <a:r>
              <a:rPr lang="en-US" sz="1000"/>
              <a:t>192.168.1.1</a:t>
            </a:r>
          </a:p>
          <a:p>
            <a:pPr>
              <a:lnSpc>
                <a:spcPct val="110000"/>
              </a:lnSpc>
            </a:pPr>
            <a:endParaRPr lang="en-US" sz="1000"/>
          </a:p>
          <a:p>
            <a:pPr>
              <a:lnSpc>
                <a:spcPct val="110000"/>
              </a:lnSpc>
            </a:pPr>
            <a:endParaRPr lang="en-US" sz="1000"/>
          </a:p>
          <a:p>
            <a:pPr>
              <a:lnSpc>
                <a:spcPct val="110000"/>
              </a:lnSpc>
            </a:pPr>
            <a:endParaRPr lang="en-US" sz="1000"/>
          </a:p>
        </p:txBody>
      </p:sp>
      <p:pic>
        <p:nvPicPr>
          <p:cNvPr id="6" name="Picture 5">
            <a:extLst>
              <a:ext uri="{FF2B5EF4-FFF2-40B4-BE49-F238E27FC236}">
                <a16:creationId xmlns:a16="http://schemas.microsoft.com/office/drawing/2014/main" id="{B57FF958-7067-4AC9-8A45-0106830B037B}"/>
              </a:ext>
            </a:extLst>
          </p:cNvPr>
          <p:cNvPicPr>
            <a:picLocks noChangeAspect="1"/>
          </p:cNvPicPr>
          <p:nvPr/>
        </p:nvPicPr>
        <p:blipFill rotWithShape="1">
          <a:blip r:embed="rId3"/>
          <a:srcRect l="1881" t="3722" r="2520"/>
          <a:stretch/>
        </p:blipFill>
        <p:spPr>
          <a:xfrm>
            <a:off x="6094411" y="1418700"/>
            <a:ext cx="4960442" cy="3434527"/>
          </a:xfrm>
          <a:prstGeom prst="rect">
            <a:avLst/>
          </a:prstGeom>
        </p:spPr>
      </p:pic>
      <p:pic>
        <p:nvPicPr>
          <p:cNvPr id="26" name="Picture 25">
            <a:extLst>
              <a:ext uri="{FF2B5EF4-FFF2-40B4-BE49-F238E27FC236}">
                <a16:creationId xmlns:a16="http://schemas.microsoft.com/office/drawing/2014/main" id="{051D0F8B-A6FE-4009-88A1-49ABE7CEF2A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8" name="Straight Connector 27">
            <a:extLst>
              <a:ext uri="{FF2B5EF4-FFF2-40B4-BE49-F238E27FC236}">
                <a16:creationId xmlns:a16="http://schemas.microsoft.com/office/drawing/2014/main" id="{4C5057B3-E936-43A2-9EEE-514EF0434FE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657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B2D6DE-C9B5-4678-91EF-77E85F2350DA}"/>
              </a:ext>
              <a:ext uri="{C183D7F6-B498-43B3-948B-1728B52AA6E4}">
                <adec:decorative xmlns:adec="http://schemas.microsoft.com/office/drawing/2017/decorative" val="1"/>
              </a:ext>
            </a:extLst>
          </p:cNvPr>
          <p:cNvPicPr>
            <a:picLocks noChangeAspect="1"/>
          </p:cNvPicPr>
          <p:nvPr/>
        </p:nvPicPr>
        <p:blipFill rotWithShape="1">
          <a:blip r:embed="rId4">
            <a:extLst>
              <a:ext uri="{28A0092B-C50C-407E-A947-70E740481C1C}">
                <a14:useLocalDpi xmlns:a14="http://schemas.microsoft.com/office/drawing/2010/main" val="0"/>
              </a:ext>
            </a:extLst>
          </a:blip>
          <a:srcRect b="-1"/>
          <a:stretch/>
        </p:blipFill>
        <p:spPr>
          <a:xfrm>
            <a:off x="-8622" y="10"/>
            <a:ext cx="6096000" cy="6857990"/>
          </a:xfrm>
          <a:prstGeom prst="rect">
            <a:avLst/>
          </a:prstGeom>
        </p:spPr>
      </p:pic>
      <p:sp>
        <p:nvSpPr>
          <p:cNvPr id="2" name="Title 1">
            <a:extLst>
              <a:ext uri="{FF2B5EF4-FFF2-40B4-BE49-F238E27FC236}">
                <a16:creationId xmlns:a16="http://schemas.microsoft.com/office/drawing/2014/main" id="{89559F60-4CE1-4E2F-86EA-1B60679F1F4A}"/>
              </a:ext>
            </a:extLst>
          </p:cNvPr>
          <p:cNvSpPr>
            <a:spLocks noGrp="1"/>
          </p:cNvSpPr>
          <p:nvPr>
            <p:ph type="title"/>
          </p:nvPr>
        </p:nvSpPr>
        <p:spPr>
          <a:xfrm>
            <a:off x="6900493" y="609600"/>
            <a:ext cx="4538124" cy="970450"/>
          </a:xfrm>
        </p:spPr>
        <p:txBody>
          <a:bodyPr anchor="b">
            <a:normAutofit/>
          </a:bodyPr>
          <a:lstStyle/>
          <a:p>
            <a:pPr algn="l"/>
            <a:r>
              <a:rPr lang="en-US" sz="4000"/>
              <a:t>Introduction</a:t>
            </a:r>
            <a:endParaRPr lang="en-US" sz="4000" dirty="0"/>
          </a:p>
        </p:txBody>
      </p:sp>
      <p:sp>
        <p:nvSpPr>
          <p:cNvPr id="24" name="Content Placeholder 2">
            <a:extLst>
              <a:ext uri="{FF2B5EF4-FFF2-40B4-BE49-F238E27FC236}">
                <a16:creationId xmlns:a16="http://schemas.microsoft.com/office/drawing/2014/main" id="{F260476B-CCA6-412B-A9C5-399C34AE6F05}"/>
              </a:ext>
            </a:extLst>
          </p:cNvPr>
          <p:cNvSpPr>
            <a:spLocks noGrp="1"/>
          </p:cNvSpPr>
          <p:nvPr>
            <p:ph idx="1"/>
          </p:nvPr>
        </p:nvSpPr>
        <p:spPr>
          <a:xfrm>
            <a:off x="6900493" y="1732449"/>
            <a:ext cx="4403596" cy="4058751"/>
          </a:xfrm>
        </p:spPr>
        <p:txBody>
          <a:bodyPr anchor="t">
            <a:normAutofit lnSpcReduction="10000"/>
          </a:bodyPr>
          <a:lstStyle/>
          <a:p>
            <a:pPr marL="3690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200" b="0" i="0" u="none" strike="noStrike" kern="1200" cap="none" spc="0" normalizeH="0" baseline="0" noProof="0" dirty="0">
                <a:ln>
                  <a:noFill/>
                </a:ln>
                <a:solidFill>
                  <a:prstClr val="black"/>
                </a:solidFill>
                <a:effectLst/>
                <a:uLnTx/>
                <a:uFillTx/>
                <a:latin typeface="Palatino Linotype" panose="02040502050505030304"/>
                <a:ea typeface="+mn-ea"/>
                <a:cs typeface="+mn-cs"/>
              </a:rPr>
              <a:t>This project aimed to create a virtual machine by creating and executing a shell script, creating, modifying, and deleting user and group accounts, discovering IP configuration, exploring different networking utility programs, exploring utilities that monitor processes, user activities, and network usage.</a:t>
            </a:r>
          </a:p>
          <a:p>
            <a:pPr marL="36900" indent="0">
              <a:buNone/>
            </a:pPr>
            <a:endParaRPr lang="en-US" sz="2400" dirty="0"/>
          </a:p>
        </p:txBody>
      </p:sp>
    </p:spTree>
    <p:extLst>
      <p:ext uri="{BB962C8B-B14F-4D97-AF65-F5344CB8AC3E}">
        <p14:creationId xmlns:p14="http://schemas.microsoft.com/office/powerpoint/2010/main" val="3220235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2023268" y="503238"/>
            <a:ext cx="8145463" cy="785812"/>
          </a:xfrm>
        </p:spPr>
        <p:txBody>
          <a:bodyPr>
            <a:noAutofit/>
          </a:bodyPr>
          <a:lstStyle/>
          <a:p>
            <a:r>
              <a:rPr lang="en-US" sz="4000" dirty="0"/>
              <a:t>Manage Network Interfaces</a:t>
            </a:r>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0" y="1222375"/>
            <a:ext cx="12192000" cy="5754688"/>
          </a:xfrm>
        </p:spPr>
        <p:txBody>
          <a:bodyPr>
            <a:normAutofit/>
          </a:bodyPr>
          <a:lstStyle/>
          <a:p>
            <a:pPr lvl="1" indent="-342900" algn="ctr">
              <a:buAutoNum type="arabicPeriod"/>
            </a:pPr>
            <a:endParaRPr lang="en-US" sz="1600" dirty="0"/>
          </a:p>
          <a:p>
            <a:pPr lvl="1" indent="-342900" algn="ctr">
              <a:buAutoNum type="arabicPeriod"/>
            </a:pPr>
            <a:r>
              <a:rPr lang="en-US" sz="1600" dirty="0"/>
              <a:t>Which DHCP message is shown in the output of the </a:t>
            </a:r>
            <a:r>
              <a:rPr lang="en-US" sz="1600" b="1" dirty="0"/>
              <a:t>sudo  </a:t>
            </a:r>
            <a:r>
              <a:rPr lang="en-US" sz="1600" b="1" dirty="0" err="1"/>
              <a:t>dhclient</a:t>
            </a:r>
            <a:r>
              <a:rPr lang="en-US" sz="1600" b="1" dirty="0"/>
              <a:t>  –v  –r  eth0</a:t>
            </a:r>
            <a:r>
              <a:rPr lang="en-US" sz="1600" dirty="0"/>
              <a:t> command? </a:t>
            </a:r>
            <a:endParaRPr lang="en-US" sz="1800" dirty="0"/>
          </a:p>
          <a:p>
            <a:pPr lvl="1" indent="-342900" algn="ctr">
              <a:buAutoNum type="arabicPeriod"/>
            </a:pPr>
            <a:endParaRPr lang="en-US" sz="1800" dirty="0"/>
          </a:p>
          <a:p>
            <a:pPr lvl="1" indent="-342900" algn="ctr">
              <a:buAutoNum type="arabicPeriod"/>
            </a:pPr>
            <a:endParaRPr lang="en-US" sz="1800" dirty="0"/>
          </a:p>
          <a:p>
            <a:pPr lvl="1" indent="-342900" algn="ctr">
              <a:buAutoNum type="arabicPeriod"/>
            </a:pPr>
            <a:endParaRPr lang="en-US" sz="1800" dirty="0"/>
          </a:p>
          <a:p>
            <a:pPr lvl="1" indent="-342900" algn="ctr">
              <a:buAutoNum type="arabicPeriod"/>
            </a:pPr>
            <a:r>
              <a:rPr lang="en-US" sz="1800" dirty="0"/>
              <a:t>Which four DHCP messages are shown in the output of the </a:t>
            </a:r>
            <a:r>
              <a:rPr lang="en-US" sz="1800" b="1" dirty="0"/>
              <a:t>sudo  </a:t>
            </a:r>
            <a:r>
              <a:rPr lang="en-US" sz="1800" b="1" dirty="0" err="1"/>
              <a:t>dhclient</a:t>
            </a:r>
            <a:r>
              <a:rPr lang="en-US" sz="1800" b="1" dirty="0"/>
              <a:t>  –v  eth0 </a:t>
            </a:r>
            <a:r>
              <a:rPr lang="en-US" sz="1800" dirty="0"/>
              <a:t>command? </a:t>
            </a:r>
          </a:p>
          <a:p>
            <a:pPr marL="36900" indent="0">
              <a:buNone/>
            </a:pPr>
            <a:endParaRPr lang="en-US" dirty="0"/>
          </a:p>
          <a:p>
            <a:endParaRPr lang="en-US" dirty="0"/>
          </a:p>
          <a:p>
            <a:endParaRPr lang="en-US" dirty="0"/>
          </a:p>
        </p:txBody>
      </p:sp>
      <p:pic>
        <p:nvPicPr>
          <p:cNvPr id="4" name="Picture 3">
            <a:extLst>
              <a:ext uri="{FF2B5EF4-FFF2-40B4-BE49-F238E27FC236}">
                <a16:creationId xmlns:a16="http://schemas.microsoft.com/office/drawing/2014/main" id="{0FC60893-DD44-4A48-ACEE-003BA9980BB4}"/>
              </a:ext>
            </a:extLst>
          </p:cNvPr>
          <p:cNvPicPr>
            <a:picLocks noChangeAspect="1"/>
          </p:cNvPicPr>
          <p:nvPr/>
        </p:nvPicPr>
        <p:blipFill>
          <a:blip r:embed="rId2"/>
          <a:stretch>
            <a:fillRect/>
          </a:stretch>
        </p:blipFill>
        <p:spPr>
          <a:xfrm>
            <a:off x="1685925" y="4100298"/>
            <a:ext cx="8820150" cy="1343025"/>
          </a:xfrm>
          <a:prstGeom prst="rect">
            <a:avLst/>
          </a:prstGeom>
        </p:spPr>
      </p:pic>
      <p:pic>
        <p:nvPicPr>
          <p:cNvPr id="6" name="Picture 5">
            <a:extLst>
              <a:ext uri="{FF2B5EF4-FFF2-40B4-BE49-F238E27FC236}">
                <a16:creationId xmlns:a16="http://schemas.microsoft.com/office/drawing/2014/main" id="{08347400-E36B-4D18-AE33-0388190AC01E}"/>
              </a:ext>
            </a:extLst>
          </p:cNvPr>
          <p:cNvPicPr>
            <a:picLocks noChangeAspect="1"/>
          </p:cNvPicPr>
          <p:nvPr/>
        </p:nvPicPr>
        <p:blipFill>
          <a:blip r:embed="rId3"/>
          <a:stretch>
            <a:fillRect/>
          </a:stretch>
        </p:blipFill>
        <p:spPr>
          <a:xfrm>
            <a:off x="1533525" y="2513885"/>
            <a:ext cx="9124950" cy="295275"/>
          </a:xfrm>
          <a:prstGeom prst="rect">
            <a:avLst/>
          </a:prstGeom>
        </p:spPr>
      </p:pic>
    </p:spTree>
    <p:extLst>
      <p:ext uri="{BB962C8B-B14F-4D97-AF65-F5344CB8AC3E}">
        <p14:creationId xmlns:p14="http://schemas.microsoft.com/office/powerpoint/2010/main" val="1455107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541822" y="962902"/>
            <a:ext cx="4087178" cy="2380828"/>
          </a:xfrm>
        </p:spPr>
        <p:txBody>
          <a:bodyPr vert="horz" lIns="91440" tIns="45720" rIns="91440" bIns="0" rtlCol="0" anchor="b">
            <a:normAutofit/>
          </a:bodyPr>
          <a:lstStyle/>
          <a:p>
            <a:r>
              <a:rPr lang="en-US" sz="4800"/>
              <a:t>Use Network Utilities</a:t>
            </a:r>
          </a:p>
        </p:txBody>
      </p:sp>
      <p:cxnSp>
        <p:nvCxnSpPr>
          <p:cNvPr id="21"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AA065C8D-94FE-4CC3-ABF7-72D77A9222C8}"/>
              </a:ext>
            </a:extLst>
          </p:cNvPr>
          <p:cNvPicPr>
            <a:picLocks noChangeAspect="1"/>
          </p:cNvPicPr>
          <p:nvPr/>
        </p:nvPicPr>
        <p:blipFill>
          <a:blip r:embed="rId3"/>
          <a:stretch>
            <a:fillRect/>
          </a:stretch>
        </p:blipFill>
        <p:spPr>
          <a:xfrm>
            <a:off x="6094411" y="2435302"/>
            <a:ext cx="4960442" cy="1401324"/>
          </a:xfrm>
          <a:prstGeom prst="rect">
            <a:avLst/>
          </a:prstGeom>
        </p:spPr>
      </p:pic>
      <p:pic>
        <p:nvPicPr>
          <p:cNvPr id="23"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27297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6D3A1-6840-4E8A-85DC-AC374FAF022B}"/>
              </a:ext>
            </a:extLst>
          </p:cNvPr>
          <p:cNvSpPr>
            <a:spLocks noGrp="1"/>
          </p:cNvSpPr>
          <p:nvPr>
            <p:ph type="title"/>
          </p:nvPr>
        </p:nvSpPr>
        <p:spPr/>
        <p:txBody>
          <a:bodyPr/>
          <a:lstStyle/>
          <a:p>
            <a:r>
              <a:rPr lang="en-US" dirty="0"/>
              <a:t>System Performance Monitoring</a:t>
            </a:r>
          </a:p>
        </p:txBody>
      </p:sp>
      <p:sp>
        <p:nvSpPr>
          <p:cNvPr id="3" name="Content Placeholder 2">
            <a:extLst>
              <a:ext uri="{FF2B5EF4-FFF2-40B4-BE49-F238E27FC236}">
                <a16:creationId xmlns:a16="http://schemas.microsoft.com/office/drawing/2014/main" id="{B16B527B-754C-4B76-9180-C5D6EC480383}"/>
              </a:ext>
            </a:extLst>
          </p:cNvPr>
          <p:cNvSpPr>
            <a:spLocks noGrp="1"/>
          </p:cNvSpPr>
          <p:nvPr>
            <p:ph idx="1"/>
          </p:nvPr>
        </p:nvSpPr>
        <p:spPr>
          <a:xfrm>
            <a:off x="1534696" y="2859110"/>
            <a:ext cx="9520158" cy="3450613"/>
          </a:xfrm>
        </p:spPr>
        <p:txBody>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Monitoring system performance and investigating performance problems are critical to keeping systems up and running. Various CLI and GUI monitoring tools can be used to monitor system performance and help identify the root causes of problems. </a:t>
            </a:r>
          </a:p>
          <a:p>
            <a:pPr marL="0" indent="0">
              <a:buNone/>
            </a:pPr>
            <a:endParaRPr lang="en-US" dirty="0"/>
          </a:p>
        </p:txBody>
      </p:sp>
    </p:spTree>
    <p:extLst>
      <p:ext uri="{BB962C8B-B14F-4D97-AF65-F5344CB8AC3E}">
        <p14:creationId xmlns:p14="http://schemas.microsoft.com/office/powerpoint/2010/main" val="3586439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6" name="Straight Connector 15">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451581" y="1138228"/>
            <a:ext cx="3202716" cy="3858767"/>
          </a:xfrm>
        </p:spPr>
        <p:txBody>
          <a:bodyPr vert="horz" lIns="91440" tIns="45720" rIns="91440" bIns="45720" rtlCol="0" anchor="ctr">
            <a:normAutofit/>
          </a:bodyPr>
          <a:lstStyle/>
          <a:p>
            <a:r>
              <a:rPr lang="en-US" sz="3600"/>
              <a:t>Monitor Linux processes</a:t>
            </a:r>
          </a:p>
        </p:txBody>
      </p:sp>
      <p:grpSp>
        <p:nvGrpSpPr>
          <p:cNvPr id="24"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4294967295"/>
          </p:nvPr>
        </p:nvSpPr>
        <p:spPr>
          <a:xfrm>
            <a:off x="5584483" y="1138228"/>
            <a:ext cx="5440680" cy="3858768"/>
          </a:xfrm>
        </p:spPr>
        <p:txBody>
          <a:bodyPr vert="horz" lIns="91440" tIns="45720" rIns="91440" bIns="45720" rtlCol="0" anchor="ctr">
            <a:normAutofit/>
          </a:bodyPr>
          <a:lstStyle/>
          <a:p>
            <a:pPr>
              <a:lnSpc>
                <a:spcPct val="110000"/>
              </a:lnSpc>
            </a:pPr>
            <a:endParaRPr lang="en-US" sz="1700" dirty="0">
              <a:solidFill>
                <a:srgbClr val="000000"/>
              </a:solidFill>
            </a:endParaRPr>
          </a:p>
          <a:p>
            <a:pPr>
              <a:lnSpc>
                <a:spcPct val="110000"/>
              </a:lnSpc>
              <a:buFont typeface="Wingdings" panose="05000000000000000000" pitchFamily="2" charset="2"/>
              <a:buChar char="v"/>
            </a:pPr>
            <a:r>
              <a:rPr lang="en-US" sz="1400" dirty="0">
                <a:solidFill>
                  <a:srgbClr val="000000"/>
                </a:solidFill>
              </a:rPr>
              <a:t> What is the default action of the </a:t>
            </a:r>
            <a:r>
              <a:rPr lang="en-US" sz="1400" i="1" dirty="0">
                <a:solidFill>
                  <a:srgbClr val="000000"/>
                </a:solidFill>
              </a:rPr>
              <a:t>15 SIGTERM </a:t>
            </a:r>
            <a:r>
              <a:rPr lang="en-US" sz="1400" dirty="0">
                <a:solidFill>
                  <a:srgbClr val="000000"/>
                </a:solidFill>
              </a:rPr>
              <a:t>kill signal?</a:t>
            </a:r>
          </a:p>
          <a:p>
            <a:pPr marL="551250" lvl="1" indent="-285750">
              <a:lnSpc>
                <a:spcPct val="110000"/>
              </a:lnSpc>
              <a:buFont typeface="Wingdings" panose="05000000000000000000" pitchFamily="2" charset="2"/>
              <a:buChar char="v"/>
            </a:pPr>
            <a:r>
              <a:rPr lang="en-US" sz="1400" dirty="0">
                <a:solidFill>
                  <a:srgbClr val="000000"/>
                </a:solidFill>
              </a:rPr>
              <a:t>It will kill the selected process.</a:t>
            </a:r>
          </a:p>
          <a:p>
            <a:pPr>
              <a:lnSpc>
                <a:spcPct val="110000"/>
              </a:lnSpc>
              <a:buFont typeface="Wingdings" panose="05000000000000000000" pitchFamily="2" charset="2"/>
              <a:buChar char="v"/>
            </a:pPr>
            <a:endParaRPr lang="en-US" sz="1700" dirty="0">
              <a:solidFill>
                <a:srgbClr val="000000"/>
              </a:solidFill>
            </a:endParaRPr>
          </a:p>
          <a:p>
            <a:pPr marL="94050" indent="-285750">
              <a:lnSpc>
                <a:spcPct val="110000"/>
              </a:lnSpc>
              <a:buFont typeface="Wingdings" panose="05000000000000000000" pitchFamily="2" charset="2"/>
              <a:buChar char="v"/>
            </a:pPr>
            <a:r>
              <a:rPr lang="en-US" sz="1400" dirty="0">
                <a:solidFill>
                  <a:srgbClr val="000000"/>
                </a:solidFill>
              </a:rPr>
              <a:t>In the System Monitor window, click on </a:t>
            </a:r>
            <a:r>
              <a:rPr lang="en-US" sz="1400" i="1" dirty="0">
                <a:solidFill>
                  <a:srgbClr val="000000"/>
                </a:solidFill>
              </a:rPr>
              <a:t>% CPU </a:t>
            </a:r>
            <a:r>
              <a:rPr lang="en-US" sz="1400" dirty="0">
                <a:solidFill>
                  <a:srgbClr val="000000"/>
                </a:solidFill>
              </a:rPr>
              <a:t>to sort the processes by CPU load. Which process shows the highest percentage of CPU usage?</a:t>
            </a:r>
          </a:p>
          <a:p>
            <a:pPr marL="551250" lvl="1" indent="-285750">
              <a:lnSpc>
                <a:spcPct val="110000"/>
              </a:lnSpc>
              <a:buFont typeface="Wingdings" panose="05000000000000000000" pitchFamily="2" charset="2"/>
              <a:buChar char="v"/>
            </a:pPr>
            <a:r>
              <a:rPr lang="en-US" sz="1400" dirty="0">
                <a:solidFill>
                  <a:srgbClr val="000000"/>
                </a:solidFill>
              </a:rPr>
              <a:t>The gnome-shell has the highest CPU usage.</a:t>
            </a:r>
          </a:p>
        </p:txBody>
      </p:sp>
      <p:cxnSp>
        <p:nvCxnSpPr>
          <p:cNvPr id="30" name="Straight Connector 2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2863785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6" name="Straight Connector 15">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81" y="1138228"/>
            <a:ext cx="3202716" cy="3858767"/>
          </a:xfrm>
        </p:spPr>
        <p:txBody>
          <a:bodyPr vert="horz" lIns="91440" tIns="45720" rIns="91440" bIns="45720" rtlCol="0" anchor="ctr">
            <a:normAutofit/>
          </a:bodyPr>
          <a:lstStyle/>
          <a:p>
            <a:r>
              <a:rPr lang="en-US" sz="3600" dirty="0"/>
              <a:t>Monitor user activities</a:t>
            </a:r>
          </a:p>
        </p:txBody>
      </p:sp>
      <p:grpSp>
        <p:nvGrpSpPr>
          <p:cNvPr id="24"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84483" y="1138228"/>
            <a:ext cx="5440680" cy="3858768"/>
          </a:xfrm>
        </p:spPr>
        <p:txBody>
          <a:bodyPr vert="horz" lIns="91440" tIns="45720" rIns="91440" bIns="45720" rtlCol="0" anchor="ctr">
            <a:normAutofit/>
          </a:bodyPr>
          <a:lstStyle/>
          <a:p>
            <a:pPr>
              <a:lnSpc>
                <a:spcPct val="110000"/>
              </a:lnSpc>
            </a:pPr>
            <a:r>
              <a:rPr lang="en-US" sz="1400" dirty="0">
                <a:solidFill>
                  <a:srgbClr val="000000"/>
                </a:solidFill>
              </a:rPr>
              <a:t>Issue the </a:t>
            </a:r>
            <a:r>
              <a:rPr lang="en-US" sz="1400" b="1" dirty="0">
                <a:solidFill>
                  <a:srgbClr val="000000"/>
                </a:solidFill>
              </a:rPr>
              <a:t>sudo  accton  on </a:t>
            </a:r>
            <a:r>
              <a:rPr lang="en-US" sz="1400" dirty="0">
                <a:solidFill>
                  <a:srgbClr val="000000"/>
                </a:solidFill>
              </a:rPr>
              <a:t>command to turn on GNC accounting. Run the </a:t>
            </a:r>
            <a:r>
              <a:rPr lang="en-US" sz="1400" b="1" dirty="0">
                <a:solidFill>
                  <a:srgbClr val="000000"/>
                </a:solidFill>
              </a:rPr>
              <a:t>sudo  updatedb </a:t>
            </a:r>
            <a:r>
              <a:rPr lang="en-US" sz="1400" dirty="0">
                <a:solidFill>
                  <a:srgbClr val="000000"/>
                </a:solidFill>
              </a:rPr>
              <a:t>command. Enter </a:t>
            </a:r>
            <a:r>
              <a:rPr lang="en-US" sz="1400" b="1" dirty="0">
                <a:solidFill>
                  <a:srgbClr val="000000"/>
                </a:solidFill>
              </a:rPr>
              <a:t>lastcomm  updatedb</a:t>
            </a:r>
            <a:r>
              <a:rPr lang="en-US" sz="1400" dirty="0">
                <a:solidFill>
                  <a:srgbClr val="000000"/>
                </a:solidFill>
              </a:rPr>
              <a:t> to check if the </a:t>
            </a:r>
            <a:r>
              <a:rPr lang="en-US" sz="1400" i="1" dirty="0">
                <a:solidFill>
                  <a:srgbClr val="000000"/>
                </a:solidFill>
              </a:rPr>
              <a:t>updatedb</a:t>
            </a:r>
            <a:r>
              <a:rPr lang="en-US" sz="1400" dirty="0">
                <a:solidFill>
                  <a:srgbClr val="000000"/>
                </a:solidFill>
              </a:rPr>
              <a:t> command was executed before. </a:t>
            </a:r>
          </a:p>
          <a:p>
            <a:pPr marL="57150" indent="-285750">
              <a:lnSpc>
                <a:spcPct val="110000"/>
              </a:lnSpc>
              <a:buFont typeface="Wingdings" panose="05000000000000000000" pitchFamily="2" charset="2"/>
              <a:buChar char="v"/>
            </a:pPr>
            <a:endParaRPr lang="en-US" sz="1400" dirty="0">
              <a:solidFill>
                <a:srgbClr val="000000"/>
              </a:solidFill>
            </a:endParaRPr>
          </a:p>
          <a:p>
            <a:pPr marL="57150" indent="-285750">
              <a:lnSpc>
                <a:spcPct val="110000"/>
              </a:lnSpc>
              <a:buFont typeface="Wingdings" panose="05000000000000000000" pitchFamily="2" charset="2"/>
              <a:buChar char="v"/>
            </a:pPr>
            <a:r>
              <a:rPr lang="en-US" sz="1400" dirty="0">
                <a:solidFill>
                  <a:srgbClr val="000000"/>
                </a:solidFill>
              </a:rPr>
              <a:t>What flag value is displayed in the output?</a:t>
            </a:r>
          </a:p>
          <a:p>
            <a:pPr marL="514350" lvl="1" indent="-285750">
              <a:lnSpc>
                <a:spcPct val="110000"/>
              </a:lnSpc>
              <a:buFont typeface="Wingdings" panose="05000000000000000000" pitchFamily="2" charset="2"/>
              <a:buChar char="v"/>
            </a:pPr>
            <a:r>
              <a:rPr lang="en-US" dirty="0">
                <a:solidFill>
                  <a:srgbClr val="000000"/>
                </a:solidFill>
              </a:rPr>
              <a:t>S</a:t>
            </a:r>
          </a:p>
          <a:p>
            <a:pPr marL="57150" indent="-285750">
              <a:lnSpc>
                <a:spcPct val="110000"/>
              </a:lnSpc>
              <a:buFont typeface="Wingdings" panose="05000000000000000000" pitchFamily="2" charset="2"/>
              <a:buChar char="v"/>
            </a:pPr>
            <a:endParaRPr lang="en-US" sz="1400" dirty="0">
              <a:solidFill>
                <a:srgbClr val="000000"/>
              </a:solidFill>
            </a:endParaRPr>
          </a:p>
          <a:p>
            <a:pPr marL="57150" indent="-285750">
              <a:lnSpc>
                <a:spcPct val="110000"/>
              </a:lnSpc>
              <a:buFont typeface="Wingdings" panose="05000000000000000000" pitchFamily="2" charset="2"/>
              <a:buChar char="v"/>
            </a:pPr>
            <a:r>
              <a:rPr lang="en-US" sz="1400" dirty="0">
                <a:solidFill>
                  <a:srgbClr val="000000"/>
                </a:solidFill>
              </a:rPr>
              <a:t>Why is the name of the user who ran the processes shown as root, not student?</a:t>
            </a:r>
          </a:p>
          <a:p>
            <a:pPr marL="514350" lvl="1" indent="-285750">
              <a:lnSpc>
                <a:spcPct val="110000"/>
              </a:lnSpc>
              <a:buFont typeface="Wingdings" panose="05000000000000000000" pitchFamily="2" charset="2"/>
              <a:buChar char="v"/>
            </a:pPr>
            <a:r>
              <a:rPr lang="en-US" dirty="0">
                <a:solidFill>
                  <a:srgbClr val="000000"/>
                </a:solidFill>
              </a:rPr>
              <a:t>Because sudo was used to run the command which stands for “super user do”, that is why it is under root and not student. </a:t>
            </a:r>
          </a:p>
          <a:p>
            <a:pPr indent="-228600">
              <a:lnSpc>
                <a:spcPct val="110000"/>
              </a:lnSpc>
              <a:buFont typeface="Arial" panose="020B0604020202020204" pitchFamily="34" charset="0"/>
              <a:buChar char="•"/>
            </a:pPr>
            <a:endParaRPr lang="en-US" sz="1400" dirty="0">
              <a:solidFill>
                <a:srgbClr val="000000"/>
              </a:solidFill>
            </a:endParaRPr>
          </a:p>
        </p:txBody>
      </p:sp>
      <p:cxnSp>
        <p:nvCxnSpPr>
          <p:cNvPr id="30" name="Straight Connector 2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4247972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idx="4294967295"/>
          </p:nvPr>
        </p:nvSpPr>
        <p:spPr>
          <a:xfrm>
            <a:off x="1541822" y="962902"/>
            <a:ext cx="4087178" cy="2380828"/>
          </a:xfrm>
        </p:spPr>
        <p:txBody>
          <a:bodyPr vert="horz" lIns="91440" tIns="45720" rIns="91440" bIns="0" rtlCol="0" anchor="b">
            <a:normAutofit/>
          </a:bodyPr>
          <a:lstStyle/>
          <a:p>
            <a:r>
              <a:rPr lang="en-US" sz="4100"/>
              <a:t>Monitor Network Bandwidth Usage</a:t>
            </a:r>
          </a:p>
        </p:txBody>
      </p:sp>
      <p:cxnSp>
        <p:nvCxnSpPr>
          <p:cNvPr id="21"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3">
            <a:extLst>
              <a:ext uri="{FF2B5EF4-FFF2-40B4-BE49-F238E27FC236}">
                <a16:creationId xmlns:a16="http://schemas.microsoft.com/office/drawing/2014/main" id="{F48551CB-B605-46BF-B7D2-3168BFF2EE7C}"/>
              </a:ext>
            </a:extLst>
          </p:cNvPr>
          <p:cNvPicPr>
            <a:picLocks noChangeAspect="1"/>
          </p:cNvPicPr>
          <p:nvPr/>
        </p:nvPicPr>
        <p:blipFill rotWithShape="1">
          <a:blip r:embed="rId3"/>
          <a:srcRect r="14604" b="3887"/>
          <a:stretch/>
        </p:blipFill>
        <p:spPr>
          <a:xfrm>
            <a:off x="6094411" y="1698350"/>
            <a:ext cx="4960442" cy="2875227"/>
          </a:xfrm>
          <a:prstGeom prst="rect">
            <a:avLst/>
          </a:prstGeom>
        </p:spPr>
      </p:pic>
      <p:pic>
        <p:nvPicPr>
          <p:cNvPr id="23"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7178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96557-22C9-485D-AEC2-F36FD721D46D}"/>
              </a:ext>
            </a:extLst>
          </p:cNvPr>
          <p:cNvSpPr>
            <a:spLocks noGrp="1"/>
          </p:cNvSpPr>
          <p:nvPr>
            <p:ph type="title"/>
          </p:nvPr>
        </p:nvSpPr>
        <p:spPr/>
        <p:txBody>
          <a:bodyPr/>
          <a:lstStyle/>
          <a:p>
            <a:r>
              <a:rPr lang="en-US" dirty="0"/>
              <a:t>Challenges</a:t>
            </a:r>
          </a:p>
        </p:txBody>
      </p:sp>
      <p:sp>
        <p:nvSpPr>
          <p:cNvPr id="3" name="Content Placeholder 2">
            <a:extLst>
              <a:ext uri="{FF2B5EF4-FFF2-40B4-BE49-F238E27FC236}">
                <a16:creationId xmlns:a16="http://schemas.microsoft.com/office/drawing/2014/main" id="{2AA59B13-AC30-4DAF-B12D-3544EDC78797}"/>
              </a:ext>
            </a:extLst>
          </p:cNvPr>
          <p:cNvSpPr>
            <a:spLocks noGrp="1"/>
          </p:cNvSpPr>
          <p:nvPr>
            <p:ph idx="1"/>
          </p:nvPr>
        </p:nvSpPr>
        <p:spPr/>
        <p:txBody>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A challenge I faced when completing this project was not getting the correct output due to my input being incorrect mostly due to grammatical errors. </a:t>
            </a:r>
          </a:p>
          <a:p>
            <a:pPr marL="0" indent="0">
              <a:buNone/>
            </a:pPr>
            <a:endParaRPr lang="en-US" dirty="0"/>
          </a:p>
        </p:txBody>
      </p:sp>
    </p:spTree>
    <p:extLst>
      <p:ext uri="{BB962C8B-B14F-4D97-AF65-F5344CB8AC3E}">
        <p14:creationId xmlns:p14="http://schemas.microsoft.com/office/powerpoint/2010/main" val="696076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CBE7A-489F-4BC7-91FB-9B17BB007F1F}"/>
              </a:ext>
            </a:extLst>
          </p:cNvPr>
          <p:cNvSpPr>
            <a:spLocks noGrp="1"/>
          </p:cNvSpPr>
          <p:nvPr>
            <p:ph type="title"/>
          </p:nvPr>
        </p:nvSpPr>
        <p:spPr/>
        <p:txBody>
          <a:bodyPr/>
          <a:lstStyle/>
          <a:p>
            <a:r>
              <a:rPr lang="en-US" dirty="0"/>
              <a:t>Career Skills</a:t>
            </a:r>
          </a:p>
        </p:txBody>
      </p:sp>
      <p:sp>
        <p:nvSpPr>
          <p:cNvPr id="3" name="Content Placeholder 2">
            <a:extLst>
              <a:ext uri="{FF2B5EF4-FFF2-40B4-BE49-F238E27FC236}">
                <a16:creationId xmlns:a16="http://schemas.microsoft.com/office/drawing/2014/main" id="{7C46B88D-7D50-40DA-A079-DFFB057837B4}"/>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Problem-Solving</a:t>
            </a:r>
          </a:p>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Networking</a:t>
            </a:r>
          </a:p>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Security </a:t>
            </a:r>
          </a:p>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Scripting Language</a:t>
            </a:r>
          </a:p>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Active Directory</a:t>
            </a:r>
          </a:p>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Backup</a:t>
            </a:r>
          </a:p>
        </p:txBody>
      </p:sp>
    </p:spTree>
    <p:extLst>
      <p:ext uri="{BB962C8B-B14F-4D97-AF65-F5344CB8AC3E}">
        <p14:creationId xmlns:p14="http://schemas.microsoft.com/office/powerpoint/2010/main" val="4031961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9ADF-4D80-4766-B182-B95473AF1554}"/>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F052FCF-217E-45BF-9F7F-C9636A10D40B}"/>
              </a:ext>
            </a:extLst>
          </p:cNvPr>
          <p:cNvSpPr>
            <a:spLocks noGrp="1"/>
          </p:cNvSpPr>
          <p:nvPr>
            <p:ph idx="1"/>
          </p:nvPr>
        </p:nvSpPr>
        <p:spPr/>
        <p:txBody>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Calibri" panose="020F0502020204030204" pitchFamily="34" charset="0"/>
                <a:cs typeface="Times New Roman" panose="02020603050405020304" pitchFamily="18" charset="0"/>
              </a:rPr>
              <a:t>This project aimed to create a virtual machine by creating and executing a shell script, creating, modifying, and deleting user and group accounts, discovering IP configuration, exploring utilities that monitor processes, user activities, and network usage. Files in a directory are physically stored in the filesystem of a disk partition. A solid understanding of the filesystem hierarchy is the foundation of storing and retrieving data in Linux. A script is interpreted and executed by the Linux shell. Therefore, any command that can be entered on the Linux command line can be part of a shell script. </a:t>
            </a:r>
            <a:endParaRPr kumimoji="0" lang="en-US" sz="24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endParaRPr lang="en-US" dirty="0"/>
          </a:p>
        </p:txBody>
      </p:sp>
    </p:spTree>
    <p:extLst>
      <p:ext uri="{BB962C8B-B14F-4D97-AF65-F5344CB8AC3E}">
        <p14:creationId xmlns:p14="http://schemas.microsoft.com/office/powerpoint/2010/main" val="34756957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64016-1552-492A-80BF-0772C7383B98}"/>
              </a:ext>
            </a:extLst>
          </p:cNvPr>
          <p:cNvSpPr>
            <a:spLocks noGrp="1"/>
          </p:cNvSpPr>
          <p:nvPr>
            <p:ph type="title"/>
          </p:nvPr>
        </p:nvSpPr>
        <p:spPr/>
        <p:txBody>
          <a:bodyPr/>
          <a:lstStyle/>
          <a:p>
            <a:r>
              <a:rPr lang="en-US" dirty="0"/>
              <a:t>References	</a:t>
            </a:r>
          </a:p>
        </p:txBody>
      </p:sp>
      <p:sp>
        <p:nvSpPr>
          <p:cNvPr id="3" name="Content Placeholder 2">
            <a:extLst>
              <a:ext uri="{FF2B5EF4-FFF2-40B4-BE49-F238E27FC236}">
                <a16:creationId xmlns:a16="http://schemas.microsoft.com/office/drawing/2014/main" id="{881EE521-15F0-4890-984B-637D369CA3F0}"/>
              </a:ext>
            </a:extLst>
          </p:cNvPr>
          <p:cNvSpPr>
            <a:spLocks noGrp="1"/>
          </p:cNvSpPr>
          <p:nvPr>
            <p:ph idx="1"/>
          </p:nvPr>
        </p:nvSpPr>
        <p:spPr/>
        <p:txBody>
          <a:bodyPr/>
          <a:lstStyle/>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hlinkClick r:id="rId2">
                  <a:extLst>
                    <a:ext uri="{A12FA001-AC4F-418D-AE19-62706E023703}">
                      <ahyp:hlinkClr xmlns:ahyp="http://schemas.microsoft.com/office/drawing/2018/hyperlinkcolor" val="tx"/>
                    </a:ext>
                  </a:extLst>
                </a:hlinkClick>
              </a:rPr>
              <a:t>MindTap - Cengage Learning</a:t>
            </a:r>
            <a:endPar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endParaRPr>
          </a:p>
          <a:p>
            <a:pPr marL="228600" marR="0" lvl="0" indent="-22860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Char char="•"/>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Instructor based learning</a:t>
            </a:r>
          </a:p>
          <a:p>
            <a:endParaRPr lang="en-US" dirty="0"/>
          </a:p>
        </p:txBody>
      </p:sp>
    </p:spTree>
    <p:extLst>
      <p:ext uri="{BB962C8B-B14F-4D97-AF65-F5344CB8AC3E}">
        <p14:creationId xmlns:p14="http://schemas.microsoft.com/office/powerpoint/2010/main" val="2129431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6EAE58-DC9B-46BA-BEC3-6AEB5880EBDC}"/>
              </a:ext>
            </a:extLst>
          </p:cNvPr>
          <p:cNvSpPr>
            <a:spLocks noGrp="1"/>
          </p:cNvSpPr>
          <p:nvPr>
            <p:ph type="title"/>
          </p:nvPr>
        </p:nvSpPr>
        <p:spPr>
          <a:xfrm>
            <a:off x="913795" y="608437"/>
            <a:ext cx="10353762" cy="1501826"/>
          </a:xfrm>
        </p:spPr>
        <p:txBody>
          <a:bodyPr/>
          <a:lstStyle/>
          <a:p>
            <a:r>
              <a:rPr lang="en-US" dirty="0"/>
              <a:t>Linux File System</a:t>
            </a:r>
          </a:p>
        </p:txBody>
      </p:sp>
      <p:sp>
        <p:nvSpPr>
          <p:cNvPr id="5" name="Text Placeholder 4">
            <a:extLst>
              <a:ext uri="{FF2B5EF4-FFF2-40B4-BE49-F238E27FC236}">
                <a16:creationId xmlns:a16="http://schemas.microsoft.com/office/drawing/2014/main" id="{E9AA44B3-BAA5-4391-88F4-D8A6DE106BA8}"/>
              </a:ext>
            </a:extLst>
          </p:cNvPr>
          <p:cNvSpPr>
            <a:spLocks noGrp="1"/>
          </p:cNvSpPr>
          <p:nvPr>
            <p:ph type="body" sz="half" idx="2"/>
          </p:nvPr>
        </p:nvSpPr>
        <p:spPr>
          <a:xfrm>
            <a:off x="913794" y="2110263"/>
            <a:ext cx="10353763" cy="3686743"/>
          </a:xfrm>
        </p:spPr>
        <p:txBody>
          <a:bodyPr>
            <a:normAutofit/>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The Linux filesystem hierarchy is a tree structure that organizes files into directories or folders. </a:t>
            </a:r>
          </a:p>
          <a:p>
            <a:endParaRPr lang="en-US" sz="2000" dirty="0"/>
          </a:p>
        </p:txBody>
      </p:sp>
    </p:spTree>
    <p:extLst>
      <p:ext uri="{BB962C8B-B14F-4D97-AF65-F5344CB8AC3E}">
        <p14:creationId xmlns:p14="http://schemas.microsoft.com/office/powerpoint/2010/main" val="1944026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5" name="Rectangle 11">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6" name="Picture 13">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47" name="Straight Connector 15">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8" name="Straight Connector 17">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49"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81" y="1138228"/>
            <a:ext cx="3202716" cy="3858767"/>
          </a:xfrm>
        </p:spPr>
        <p:txBody>
          <a:bodyPr vert="horz" lIns="91440" tIns="45720" rIns="91440" bIns="45720" rtlCol="0" anchor="ctr">
            <a:normAutofit/>
          </a:bodyPr>
          <a:lstStyle/>
          <a:p>
            <a:r>
              <a:rPr lang="en-US" sz="3600" dirty="0"/>
              <a:t>Navigate the Linux filesystem tree</a:t>
            </a:r>
          </a:p>
        </p:txBody>
      </p:sp>
      <p:grpSp>
        <p:nvGrpSpPr>
          <p:cNvPr id="51"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52"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84483" y="1331570"/>
            <a:ext cx="5440680" cy="4024422"/>
          </a:xfrm>
        </p:spPr>
        <p:txBody>
          <a:bodyPr vert="horz" lIns="91440" tIns="45720" rIns="91440" bIns="45720" rtlCol="0" anchor="ctr">
            <a:normAutofit/>
          </a:bodyPr>
          <a:lstStyle/>
          <a:p>
            <a:pPr marL="342900" indent="-228600">
              <a:lnSpc>
                <a:spcPct val="110000"/>
              </a:lnSpc>
              <a:buFont typeface="Arial" panose="020B0604020202020204" pitchFamily="34" charset="0"/>
              <a:buChar char="•"/>
            </a:pPr>
            <a:endParaRPr lang="en-US" sz="1400" dirty="0">
              <a:solidFill>
                <a:srgbClr val="000000"/>
              </a:solidFill>
            </a:endParaRPr>
          </a:p>
          <a:p>
            <a:pPr marL="400050" indent="-285750">
              <a:lnSpc>
                <a:spcPct val="110000"/>
              </a:lnSpc>
              <a:buFont typeface="Wingdings" panose="05000000000000000000" pitchFamily="2" charset="2"/>
              <a:buChar char="v"/>
            </a:pPr>
            <a:r>
              <a:rPr lang="en-US" sz="1400" dirty="0">
                <a:solidFill>
                  <a:srgbClr val="000000"/>
                </a:solidFill>
              </a:rPr>
              <a:t>What is the </a:t>
            </a:r>
            <a:r>
              <a:rPr lang="en-US" sz="1400" i="1" dirty="0">
                <a:solidFill>
                  <a:srgbClr val="000000"/>
                </a:solidFill>
              </a:rPr>
              <a:t>pwd</a:t>
            </a:r>
            <a:r>
              <a:rPr lang="en-US" sz="1400" dirty="0">
                <a:solidFill>
                  <a:srgbClr val="000000"/>
                </a:solidFill>
              </a:rPr>
              <a:t> command an acronym for? What about the </a:t>
            </a:r>
            <a:r>
              <a:rPr lang="en-US" sz="1400" i="1" dirty="0">
                <a:solidFill>
                  <a:srgbClr val="000000"/>
                </a:solidFill>
              </a:rPr>
              <a:t>cd</a:t>
            </a:r>
            <a:r>
              <a:rPr lang="en-US" sz="1400" dirty="0">
                <a:solidFill>
                  <a:srgbClr val="000000"/>
                </a:solidFill>
              </a:rPr>
              <a:t> command?</a:t>
            </a:r>
          </a:p>
          <a:p>
            <a:pPr marL="742950" lvl="1" indent="-285750">
              <a:lnSpc>
                <a:spcPct val="110000"/>
              </a:lnSpc>
              <a:buFont typeface="Wingdings" panose="05000000000000000000" pitchFamily="2" charset="2"/>
              <a:buChar char="v"/>
            </a:pPr>
            <a:r>
              <a:rPr lang="en-US" dirty="0">
                <a:solidFill>
                  <a:srgbClr val="000000"/>
                </a:solidFill>
              </a:rPr>
              <a:t>The pwd command is an acronym for print working directory. </a:t>
            </a:r>
          </a:p>
          <a:p>
            <a:pPr marL="742950" lvl="1" indent="-285750">
              <a:lnSpc>
                <a:spcPct val="110000"/>
              </a:lnSpc>
              <a:buFont typeface="Wingdings" panose="05000000000000000000" pitchFamily="2" charset="2"/>
              <a:buChar char="v"/>
            </a:pPr>
            <a:r>
              <a:rPr lang="en-US" dirty="0">
                <a:solidFill>
                  <a:srgbClr val="000000"/>
                </a:solidFill>
              </a:rPr>
              <a:t>The cd command is an acronym for change directory. </a:t>
            </a:r>
          </a:p>
          <a:p>
            <a:pPr marL="285750" indent="-285750">
              <a:lnSpc>
                <a:spcPct val="110000"/>
              </a:lnSpc>
              <a:buFont typeface="Wingdings" panose="05000000000000000000" pitchFamily="2" charset="2"/>
              <a:buChar char="v"/>
            </a:pPr>
            <a:endParaRPr lang="en-US" sz="1400" dirty="0">
              <a:solidFill>
                <a:srgbClr val="000000"/>
              </a:solidFill>
            </a:endParaRPr>
          </a:p>
          <a:p>
            <a:pPr marL="285750" indent="-285750">
              <a:lnSpc>
                <a:spcPct val="110000"/>
              </a:lnSpc>
              <a:buFont typeface="Wingdings" panose="05000000000000000000" pitchFamily="2" charset="2"/>
              <a:buChar char="v"/>
            </a:pPr>
            <a:r>
              <a:rPr lang="en-US" sz="1400" dirty="0">
                <a:solidFill>
                  <a:srgbClr val="000000"/>
                </a:solidFill>
              </a:rPr>
              <a:t>Explain the differences between a relative path and an absolute/full path in Linux.</a:t>
            </a:r>
          </a:p>
          <a:p>
            <a:pPr marL="742950" lvl="1" indent="-285750">
              <a:lnSpc>
                <a:spcPct val="110000"/>
              </a:lnSpc>
              <a:buFont typeface="Wingdings" panose="05000000000000000000" pitchFamily="2" charset="2"/>
              <a:buChar char="v"/>
            </a:pPr>
            <a:r>
              <a:rPr lang="en-US" dirty="0">
                <a:solidFill>
                  <a:srgbClr val="000000"/>
                </a:solidFill>
              </a:rPr>
              <a:t>The difference between relative path and absolute/full path is that relative path is from the current file or directory, and absolute/full path is from the root file or directory. </a:t>
            </a:r>
          </a:p>
          <a:p>
            <a:pPr>
              <a:lnSpc>
                <a:spcPct val="110000"/>
              </a:lnSpc>
            </a:pPr>
            <a:endParaRPr lang="en-US" sz="1400" dirty="0">
              <a:solidFill>
                <a:srgbClr val="000000"/>
              </a:solidFill>
            </a:endParaRPr>
          </a:p>
          <a:p>
            <a:pPr indent="-228600">
              <a:lnSpc>
                <a:spcPct val="110000"/>
              </a:lnSpc>
              <a:buFont typeface="Arial" panose="020B0604020202020204" pitchFamily="34" charset="0"/>
              <a:buChar char="•"/>
            </a:pPr>
            <a:endParaRPr lang="en-US" sz="1400" dirty="0">
              <a:solidFill>
                <a:srgbClr val="000000"/>
              </a:solidFill>
            </a:endParaRPr>
          </a:p>
          <a:p>
            <a:pPr indent="-228600">
              <a:lnSpc>
                <a:spcPct val="110000"/>
              </a:lnSpc>
              <a:buFont typeface="Arial" panose="020B0604020202020204" pitchFamily="34" charset="0"/>
              <a:buChar char="•"/>
            </a:pPr>
            <a:endParaRPr lang="en-US" sz="1400" dirty="0">
              <a:solidFill>
                <a:srgbClr val="000000"/>
              </a:solidFill>
            </a:endParaRPr>
          </a:p>
          <a:p>
            <a:pPr indent="-228600">
              <a:lnSpc>
                <a:spcPct val="110000"/>
              </a:lnSpc>
              <a:buFont typeface="Arial" panose="020B0604020202020204" pitchFamily="34" charset="0"/>
              <a:buChar char="•"/>
            </a:pPr>
            <a:endParaRPr lang="en-US" sz="1400" dirty="0">
              <a:solidFill>
                <a:srgbClr val="000000"/>
              </a:solidFill>
            </a:endParaRPr>
          </a:p>
        </p:txBody>
      </p:sp>
      <p:cxnSp>
        <p:nvCxnSpPr>
          <p:cNvPr id="53" name="Straight Connector 2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54" name="Picture 31">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3232477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40"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4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42"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43"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44"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pPr>
              <a:spcAft>
                <a:spcPts val="1200"/>
              </a:spcAft>
            </a:pPr>
            <a:br>
              <a:rPr lang="en-US" sz="3400"/>
            </a:br>
            <a:br>
              <a:rPr lang="en-US" sz="3400"/>
            </a:br>
            <a:br>
              <a:rPr lang="en-US" sz="3400"/>
            </a:br>
            <a:r>
              <a:rPr lang="en-US" sz="3400"/>
              <a:t>Create Directories And Files</a:t>
            </a:r>
          </a:p>
        </p:txBody>
      </p:sp>
      <p:cxnSp>
        <p:nvCxnSpPr>
          <p:cNvPr id="46"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Placeholder 3" descr="A screenshot of a computer&#10;&#10;Description automatically generated with medium confidence">
            <a:extLst>
              <a:ext uri="{FF2B5EF4-FFF2-40B4-BE49-F238E27FC236}">
                <a16:creationId xmlns:a16="http://schemas.microsoft.com/office/drawing/2014/main" id="{9FD17D1C-C8F0-42BA-8CBA-DEBE294F142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558" t="13073" r="14510" b="7886"/>
          <a:stretch/>
        </p:blipFill>
        <p:spPr>
          <a:xfrm>
            <a:off x="6094411" y="741822"/>
            <a:ext cx="5630864" cy="4278837"/>
          </a:xfrm>
          <a:prstGeom prst="rect">
            <a:avLst/>
          </a:prstGeom>
        </p:spPr>
      </p:pic>
      <p:pic>
        <p:nvPicPr>
          <p:cNvPr id="47"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48"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18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pPr>
              <a:spcAft>
                <a:spcPts val="1200"/>
              </a:spcAft>
            </a:pPr>
            <a:r>
              <a:rPr lang="en-US" sz="4100"/>
              <a:t>Copy And Remove Directories And Files</a:t>
            </a:r>
          </a:p>
        </p:txBody>
      </p:sp>
      <p:cxnSp>
        <p:nvCxnSpPr>
          <p:cNvPr id="21"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Placeholder 3" descr="A screenshot of a computer&#10;&#10;Description automatically generated">
            <a:extLst>
              <a:ext uri="{FF2B5EF4-FFF2-40B4-BE49-F238E27FC236}">
                <a16:creationId xmlns:a16="http://schemas.microsoft.com/office/drawing/2014/main" id="{03EED047-30A5-4E67-9C42-63FC3E5B70A6}"/>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5161" t="12732" r="10112" b="11629"/>
          <a:stretch/>
        </p:blipFill>
        <p:spPr>
          <a:xfrm>
            <a:off x="6095999" y="609600"/>
            <a:ext cx="5813831" cy="4372767"/>
          </a:xfrm>
          <a:prstGeom prst="rect">
            <a:avLst/>
          </a:prstGeom>
        </p:spPr>
      </p:pic>
      <p:pic>
        <p:nvPicPr>
          <p:cNvPr id="23"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3149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B56CED6-ACD4-43B1-BE53-1B579E8C6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5B451061-F85B-40DB-92DA-1FD61C70C3F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3" name="Straight Connector 12">
            <a:extLst>
              <a:ext uri="{FF2B5EF4-FFF2-40B4-BE49-F238E27FC236}">
                <a16:creationId xmlns:a16="http://schemas.microsoft.com/office/drawing/2014/main" id="{D1F836F1-51D4-4090-8E0D-97877F03609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CDE33292-50BA-4AED-A315-7A6ADB4B10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334637"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17" name="Rectangle 16">
            <a:extLst>
              <a:ext uri="{FF2B5EF4-FFF2-40B4-BE49-F238E27FC236}">
                <a16:creationId xmlns:a16="http://schemas.microsoft.com/office/drawing/2014/main" id="{58A4B56A-28BF-494A-B9A0-7212483E8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A5EE248-87D5-4C83-A97D-C1754B546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541822" y="962902"/>
            <a:ext cx="4087178" cy="2380828"/>
          </a:xfrm>
        </p:spPr>
        <p:txBody>
          <a:bodyPr vert="horz" lIns="91440" tIns="45720" rIns="91440" bIns="0" rtlCol="0" anchor="b">
            <a:normAutofit/>
          </a:bodyPr>
          <a:lstStyle/>
          <a:p>
            <a:pPr>
              <a:spcAft>
                <a:spcPts val="1200"/>
              </a:spcAft>
            </a:pPr>
            <a:r>
              <a:rPr lang="en-US" sz="4800"/>
              <a:t>Locate Directories And Files</a:t>
            </a:r>
          </a:p>
        </p:txBody>
      </p:sp>
      <p:cxnSp>
        <p:nvCxnSpPr>
          <p:cNvPr id="21" name="Straight Connector 20">
            <a:extLst>
              <a:ext uri="{FF2B5EF4-FFF2-40B4-BE49-F238E27FC236}">
                <a16:creationId xmlns:a16="http://schemas.microsoft.com/office/drawing/2014/main" id="{5D73BF24-D1F3-4181-8C60-4EA9D4CED5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5829" y="798973"/>
            <a:ext cx="0" cy="2544756"/>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pic>
        <p:nvPicPr>
          <p:cNvPr id="4" name="Picture Placeholder 3" descr="A screenshot of a computer&#10;&#10;Description automatically generated">
            <a:extLst>
              <a:ext uri="{FF2B5EF4-FFF2-40B4-BE49-F238E27FC236}">
                <a16:creationId xmlns:a16="http://schemas.microsoft.com/office/drawing/2014/main" id="{C2DFF437-8E4D-4CD6-BD1B-25F13842A96A}"/>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9372" t="12011" r="21877" b="10469"/>
          <a:stretch/>
        </p:blipFill>
        <p:spPr>
          <a:xfrm>
            <a:off x="5399086" y="410941"/>
            <a:ext cx="6097286" cy="4657796"/>
          </a:xfrm>
          <a:prstGeom prst="rect">
            <a:avLst/>
          </a:prstGeom>
        </p:spPr>
      </p:pic>
      <p:pic>
        <p:nvPicPr>
          <p:cNvPr id="23" name="Picture 22">
            <a:extLst>
              <a:ext uri="{FF2B5EF4-FFF2-40B4-BE49-F238E27FC236}">
                <a16:creationId xmlns:a16="http://schemas.microsoft.com/office/drawing/2014/main" id="{1A52E10F-3348-4997-8FD3-E6389D56214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25" name="Straight Connector 24">
            <a:extLst>
              <a:ext uri="{FF2B5EF4-FFF2-40B4-BE49-F238E27FC236}">
                <a16:creationId xmlns:a16="http://schemas.microsoft.com/office/drawing/2014/main" id="{BD381074-0101-41BB-98A9-EE3DC457CB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3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94E6-BD77-44A0-BCE7-AC018852542C}"/>
              </a:ext>
            </a:extLst>
          </p:cNvPr>
          <p:cNvSpPr>
            <a:spLocks noGrp="1"/>
          </p:cNvSpPr>
          <p:nvPr>
            <p:ph type="title"/>
          </p:nvPr>
        </p:nvSpPr>
        <p:spPr/>
        <p:txBody>
          <a:bodyPr/>
          <a:lstStyle/>
          <a:p>
            <a:r>
              <a:rPr lang="en-US" dirty="0"/>
              <a:t>Linux Shell Scripts</a:t>
            </a:r>
          </a:p>
        </p:txBody>
      </p:sp>
      <p:sp>
        <p:nvSpPr>
          <p:cNvPr id="3" name="Content Placeholder 2">
            <a:extLst>
              <a:ext uri="{FF2B5EF4-FFF2-40B4-BE49-F238E27FC236}">
                <a16:creationId xmlns:a16="http://schemas.microsoft.com/office/drawing/2014/main" id="{C2AB237B-E1DD-4BED-BCC8-27B944E8E4D9}"/>
              </a:ext>
            </a:extLst>
          </p:cNvPr>
          <p:cNvSpPr>
            <a:spLocks noGrp="1"/>
          </p:cNvSpPr>
          <p:nvPr>
            <p:ph idx="1"/>
          </p:nvPr>
        </p:nvSpPr>
        <p:spPr>
          <a:xfrm>
            <a:off x="1534696" y="2602868"/>
            <a:ext cx="9520158" cy="3450613"/>
          </a:xfrm>
        </p:spPr>
        <p:txBody>
          <a:bodyPr/>
          <a:lstStyle/>
          <a:p>
            <a:pPr marL="0" marR="0" lvl="0" indent="0" algn="l" defTabSz="914400" rtl="0" eaLnBrk="1" fontAlgn="auto" latinLnBrk="0" hangingPunct="1">
              <a:lnSpc>
                <a:spcPct val="120000"/>
              </a:lnSpc>
              <a:spcBef>
                <a:spcPts val="1000"/>
              </a:spcBef>
              <a:spcAft>
                <a:spcPts val="0"/>
              </a:spcAft>
              <a:buClr>
                <a:srgbClr val="5FA534"/>
              </a:buClr>
              <a:buSzPct val="100000"/>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Palatino Linotype" panose="02040502050505030304"/>
                <a:ea typeface="+mn-ea"/>
                <a:cs typeface="+mn-cs"/>
              </a:rPr>
              <a:t>The Linux filesystem hierarchy is a tree structure that organizes files into directories or folders. </a:t>
            </a:r>
          </a:p>
          <a:p>
            <a:endParaRPr lang="en-US" dirty="0"/>
          </a:p>
        </p:txBody>
      </p:sp>
    </p:spTree>
    <p:extLst>
      <p:ext uri="{BB962C8B-B14F-4D97-AF65-F5344CB8AC3E}">
        <p14:creationId xmlns:p14="http://schemas.microsoft.com/office/powerpoint/2010/main" val="198341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ED05234-59F2-438F-99BB-C1D5FE6AB3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5732"/>
            <a:ext cx="12192000" cy="4118829"/>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92AFBBF0-B883-4E26-9359-B5CECFDCD68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cxnSp>
        <p:nvCxnSpPr>
          <p:cNvPr id="16" name="Straight Connector 15">
            <a:extLst>
              <a:ext uri="{FF2B5EF4-FFF2-40B4-BE49-F238E27FC236}">
                <a16:creationId xmlns:a16="http://schemas.microsoft.com/office/drawing/2014/main" id="{C156D5FE-EB26-4C38-8EC5-E5FFE1B302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41705"/>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233C3A4-F9EE-4FCF-A088-5CE8C2A2D6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71687" y="798973"/>
            <a:ext cx="0" cy="1067168"/>
          </a:xfrm>
          <a:prstGeom prst="line">
            <a:avLst/>
          </a:prstGeom>
          <a:ln w="38100" cmpd="sng">
            <a:solidFill>
              <a:schemeClr val="accent1"/>
            </a:solidFill>
            <a:prstDash val="solid"/>
            <a:tailEnd type="none"/>
          </a:ln>
        </p:spPr>
        <p:style>
          <a:lnRef idx="3">
            <a:schemeClr val="accent1"/>
          </a:lnRef>
          <a:fillRef idx="0">
            <a:schemeClr val="accent1"/>
          </a:fillRef>
          <a:effectRef idx="2">
            <a:schemeClr val="accent1"/>
          </a:effectRef>
          <a:fontRef idx="minor">
            <a:schemeClr val="tx1"/>
          </a:fontRef>
        </p:style>
      </p:cxnSp>
      <p:sp useBgFill="1">
        <p:nvSpPr>
          <p:cNvPr id="20" name="Rectangle 19">
            <a:extLst>
              <a:ext uri="{FF2B5EF4-FFF2-40B4-BE49-F238E27FC236}">
                <a16:creationId xmlns:a16="http://schemas.microsoft.com/office/drawing/2014/main" id="{08E7A6F0-5CD3-481E-B0F2-E7F99FE675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11290DF-4975-4FCD-8B8D-BBC86B8366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451581" y="1138228"/>
            <a:ext cx="3202716" cy="3858767"/>
          </a:xfrm>
        </p:spPr>
        <p:txBody>
          <a:bodyPr vert="horz" lIns="91440" tIns="45720" rIns="91440" bIns="45720" rtlCol="0" anchor="ctr">
            <a:normAutofit/>
          </a:bodyPr>
          <a:lstStyle/>
          <a:p>
            <a:r>
              <a:rPr lang="en-US" sz="3600"/>
              <a:t>Create a shell script</a:t>
            </a:r>
          </a:p>
        </p:txBody>
      </p:sp>
      <p:grpSp>
        <p:nvGrpSpPr>
          <p:cNvPr id="24" name="Group 23">
            <a:extLst>
              <a:ext uri="{FF2B5EF4-FFF2-40B4-BE49-F238E27FC236}">
                <a16:creationId xmlns:a16="http://schemas.microsoft.com/office/drawing/2014/main" id="{357CA18A-A333-4DCB-842B-76827D2ECB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00021" y="638300"/>
            <a:ext cx="6409605" cy="4858625"/>
            <a:chOff x="7807230" y="2012810"/>
            <a:chExt cx="3251252" cy="3459865"/>
          </a:xfrm>
        </p:grpSpPr>
        <p:sp>
          <p:nvSpPr>
            <p:cNvPr id="25" name="Rectangle 24">
              <a:extLst>
                <a:ext uri="{FF2B5EF4-FFF2-40B4-BE49-F238E27FC236}">
                  <a16:creationId xmlns:a16="http://schemas.microsoft.com/office/drawing/2014/main" id="{6E785FC3-CE7B-46F8-8C7A-EBBF001EDB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0" y="2012810"/>
              <a:ext cx="3251252" cy="3459865"/>
            </a:xfrm>
            <a:prstGeom prst="rect">
              <a:avLst/>
            </a:prstGeom>
            <a:gradFill>
              <a:gsLst>
                <a:gs pos="0">
                  <a:srgbClr val="000001"/>
                </a:gs>
                <a:gs pos="100000">
                  <a:srgbClr val="191919"/>
                </a:gs>
              </a:gsLst>
            </a:gradFill>
            <a:ln w="76200" cmpd="sng">
              <a:noFill/>
              <a:miter lim="800000"/>
            </a:ln>
            <a:effectLst>
              <a:outerShdw blurRad="127000" dist="1905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5069D9A-30C7-4159-880C-DD2BDC5100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07231" y="2026142"/>
              <a:ext cx="3251250" cy="3440203"/>
            </a:xfrm>
            <a:prstGeom prst="rect">
              <a:avLst/>
            </a:prstGeom>
            <a:gradFill>
              <a:gsLst>
                <a:gs pos="0">
                  <a:srgbClr val="DADADA"/>
                </a:gs>
                <a:gs pos="100000">
                  <a:srgbClr val="FFFFFE"/>
                </a:gs>
              </a:gsLst>
              <a:lin ang="16200000" scaled="0"/>
            </a:gradFill>
            <a:ln w="762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w="38100" h="38100"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9FE1511-6E1B-4F0E-8FF0-958527181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9891" y="973636"/>
            <a:ext cx="5769864" cy="4187952"/>
          </a:xfrm>
          <a:prstGeom prst="rect">
            <a:avLst/>
          </a:prstGeom>
          <a:solidFill>
            <a:srgbClr val="FFFFFF"/>
          </a:solidFill>
          <a:ln w="6350">
            <a:solidFill>
              <a:srgbClr val="DFD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FADDAB32-E602-42AB-85E5-81A683738955}"/>
              </a:ext>
            </a:extLst>
          </p:cNvPr>
          <p:cNvSpPr>
            <a:spLocks noGrp="1"/>
          </p:cNvSpPr>
          <p:nvPr>
            <p:ph type="body" sz="half" idx="2"/>
          </p:nvPr>
        </p:nvSpPr>
        <p:spPr>
          <a:xfrm>
            <a:off x="5584483" y="1138228"/>
            <a:ext cx="5440680" cy="3858768"/>
          </a:xfrm>
        </p:spPr>
        <p:txBody>
          <a:bodyPr vert="horz" lIns="91440" tIns="45720" rIns="91440" bIns="45720" rtlCol="0" anchor="ctr">
            <a:normAutofit/>
          </a:bodyPr>
          <a:lstStyle/>
          <a:p>
            <a:pPr indent="-228600">
              <a:lnSpc>
                <a:spcPct val="110000"/>
              </a:lnSpc>
              <a:buFont typeface="Arial" panose="020B0604020202020204" pitchFamily="34" charset="0"/>
              <a:buChar char="•"/>
            </a:pPr>
            <a:endParaRPr lang="en-US" sz="1400" dirty="0">
              <a:solidFill>
                <a:srgbClr val="000000"/>
              </a:solidFill>
            </a:endParaRPr>
          </a:p>
          <a:p>
            <a:pPr marL="57150" indent="-285750">
              <a:lnSpc>
                <a:spcPct val="110000"/>
              </a:lnSpc>
              <a:buFont typeface="Wingdings" panose="05000000000000000000" pitchFamily="2" charset="2"/>
              <a:buChar char="v"/>
            </a:pPr>
            <a:r>
              <a:rPr lang="en-US" sz="1400" dirty="0">
                <a:solidFill>
                  <a:srgbClr val="000000"/>
                </a:solidFill>
              </a:rPr>
              <a:t> What are the file permissions of the script?</a:t>
            </a:r>
          </a:p>
          <a:p>
            <a:pPr marL="514350" lvl="1" indent="-285750">
              <a:lnSpc>
                <a:spcPct val="110000"/>
              </a:lnSpc>
              <a:buFont typeface="Wingdings" panose="05000000000000000000" pitchFamily="2" charset="2"/>
              <a:buChar char="v"/>
            </a:pPr>
            <a:r>
              <a:rPr lang="en-US" dirty="0">
                <a:solidFill>
                  <a:srgbClr val="000000"/>
                </a:solidFill>
              </a:rPr>
              <a:t>rw-rw-r</a:t>
            </a:r>
          </a:p>
          <a:p>
            <a:pPr marL="57150" indent="-285750">
              <a:lnSpc>
                <a:spcPct val="110000"/>
              </a:lnSpc>
              <a:buFont typeface="Wingdings" panose="05000000000000000000" pitchFamily="2" charset="2"/>
              <a:buChar char="v"/>
            </a:pPr>
            <a:endParaRPr lang="en-US" sz="1400" dirty="0">
              <a:solidFill>
                <a:srgbClr val="000000"/>
              </a:solidFill>
            </a:endParaRPr>
          </a:p>
          <a:p>
            <a:pPr marL="57150" indent="-285750">
              <a:lnSpc>
                <a:spcPct val="110000"/>
              </a:lnSpc>
              <a:buFont typeface="Wingdings" panose="05000000000000000000" pitchFamily="2" charset="2"/>
              <a:buChar char="v"/>
            </a:pPr>
            <a:r>
              <a:rPr lang="en-US" sz="1400" dirty="0">
                <a:solidFill>
                  <a:srgbClr val="000000"/>
                </a:solidFill>
              </a:rPr>
              <a:t>What’s the name of the user-defined variable in the script?</a:t>
            </a:r>
          </a:p>
          <a:p>
            <a:pPr marL="514350" lvl="1" indent="-285750">
              <a:lnSpc>
                <a:spcPct val="110000"/>
              </a:lnSpc>
              <a:buFont typeface="Wingdings" panose="05000000000000000000" pitchFamily="2" charset="2"/>
              <a:buChar char="v"/>
            </a:pPr>
            <a:r>
              <a:rPr lang="en-US" dirty="0">
                <a:solidFill>
                  <a:srgbClr val="000000"/>
                </a:solidFill>
              </a:rPr>
              <a:t>text</a:t>
            </a:r>
            <a:endParaRPr lang="en-US" sz="1000" dirty="0">
              <a:solidFill>
                <a:srgbClr val="000000"/>
              </a:solidFill>
            </a:endParaRPr>
          </a:p>
          <a:p>
            <a:pPr marL="57150" indent="-285750">
              <a:lnSpc>
                <a:spcPct val="110000"/>
              </a:lnSpc>
              <a:buFont typeface="Wingdings" panose="05000000000000000000" pitchFamily="2" charset="2"/>
              <a:buChar char="v"/>
            </a:pPr>
            <a:endParaRPr lang="en-US" sz="1400" dirty="0">
              <a:solidFill>
                <a:srgbClr val="000000"/>
              </a:solidFill>
            </a:endParaRPr>
          </a:p>
          <a:p>
            <a:pPr marL="57150" indent="-285750">
              <a:lnSpc>
                <a:spcPct val="110000"/>
              </a:lnSpc>
              <a:buFont typeface="Wingdings" panose="05000000000000000000" pitchFamily="2" charset="2"/>
              <a:buChar char="v"/>
            </a:pPr>
            <a:r>
              <a:rPr lang="en-US" sz="1400" dirty="0">
                <a:solidFill>
                  <a:srgbClr val="000000"/>
                </a:solidFill>
              </a:rPr>
              <a:t> Which redirection meta-character is used in the script? What does it do?</a:t>
            </a:r>
          </a:p>
          <a:p>
            <a:pPr marL="514350" lvl="1" indent="-285750">
              <a:lnSpc>
                <a:spcPct val="110000"/>
              </a:lnSpc>
              <a:buFont typeface="Wingdings" panose="05000000000000000000" pitchFamily="2" charset="2"/>
              <a:buChar char="v"/>
            </a:pPr>
            <a:r>
              <a:rPr lang="en-US" dirty="0">
                <a:solidFill>
                  <a:srgbClr val="000000"/>
                </a:solidFill>
              </a:rPr>
              <a:t>&gt;&gt; it redirects output and appends it to a file</a:t>
            </a:r>
          </a:p>
          <a:p>
            <a:pPr indent="-228600">
              <a:lnSpc>
                <a:spcPct val="110000"/>
              </a:lnSpc>
              <a:buFont typeface="Arial" panose="020B0604020202020204" pitchFamily="34" charset="0"/>
              <a:buChar char="•"/>
            </a:pPr>
            <a:endParaRPr lang="en-US" sz="1400" dirty="0">
              <a:solidFill>
                <a:srgbClr val="000000"/>
              </a:solidFill>
            </a:endParaRPr>
          </a:p>
          <a:p>
            <a:pPr indent="-228600">
              <a:lnSpc>
                <a:spcPct val="110000"/>
              </a:lnSpc>
              <a:buFont typeface="Arial" panose="020B0604020202020204" pitchFamily="34" charset="0"/>
              <a:buChar char="•"/>
            </a:pPr>
            <a:endParaRPr lang="en-US" sz="1400" dirty="0">
              <a:solidFill>
                <a:srgbClr val="000000"/>
              </a:solidFill>
            </a:endParaRPr>
          </a:p>
        </p:txBody>
      </p:sp>
      <p:cxnSp>
        <p:nvCxnSpPr>
          <p:cNvPr id="30" name="Straight Connector 29">
            <a:extLst>
              <a:ext uri="{FF2B5EF4-FFF2-40B4-BE49-F238E27FC236}">
                <a16:creationId xmlns:a16="http://schemas.microsoft.com/office/drawing/2014/main" id="{05C73161-1E4E-4E6A-91B2-E885CF8FFBA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777388F0-3C55-4750-BA8E-E03F237CFD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srcRect t="2769" b="-2769"/>
          <a:stretch/>
        </p:blipFill>
        <p:spPr>
          <a:xfrm>
            <a:off x="0" y="6135624"/>
            <a:ext cx="12192000" cy="742950"/>
          </a:xfrm>
          <a:prstGeom prst="rect">
            <a:avLst/>
          </a:prstGeom>
        </p:spPr>
      </p:pic>
    </p:spTree>
    <p:extLst>
      <p:ext uri="{BB962C8B-B14F-4D97-AF65-F5344CB8AC3E}">
        <p14:creationId xmlns:p14="http://schemas.microsoft.com/office/powerpoint/2010/main" val="3194239761"/>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EDEBE7"/>
      </a:lt2>
      <a:accent1>
        <a:srgbClr val="5FA534"/>
      </a:accent1>
      <a:accent2>
        <a:srgbClr val="DCAB34"/>
      </a:accent2>
      <a:accent3>
        <a:srgbClr val="D26D23"/>
      </a:accent3>
      <a:accent4>
        <a:srgbClr val="972323"/>
      </a:accent4>
      <a:accent5>
        <a:srgbClr val="236797"/>
      </a:accent5>
      <a:accent6>
        <a:srgbClr val="2FB6C6"/>
      </a:accent6>
      <a:hlink>
        <a:srgbClr val="8FC639"/>
      </a:hlink>
      <a:folHlink>
        <a:srgbClr val="E7C272"/>
      </a:folHlink>
    </a:clrScheme>
    <a:fontScheme name="Gallery">
      <a:majorFont>
        <a:latin typeface="Palatino Linotype" panose="020405020505050303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panose="020405020505050303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AC464412-510E-4F2B-8947-A0DDBD02899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0585E981-8C91-4205-A0C3-C991F42B4C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4B270AB-C138-415C-897E-3C24487DECF1}">
  <ds:schemaRefs>
    <ds:schemaRef ds:uri="http://schemas.microsoft.com/sharepoint/v3/contenttype/forms"/>
  </ds:schemaRefs>
</ds:datastoreItem>
</file>

<file path=customXml/itemProps3.xml><?xml version="1.0" encoding="utf-8"?>
<ds:datastoreItem xmlns:ds="http://schemas.openxmlformats.org/officeDocument/2006/customXml" ds:itemID="{2C4C00F4-06E9-43E3-AD97-88A857CEFA82}">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gallery</Template>
  <TotalTime>104</TotalTime>
  <Words>881</Words>
  <Application>Microsoft Office PowerPoint</Application>
  <PresentationFormat>Widescreen</PresentationFormat>
  <Paragraphs>106</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Palatino Linotype</vt:lpstr>
      <vt:lpstr>Wingdings</vt:lpstr>
      <vt:lpstr>Gallery</vt:lpstr>
      <vt:lpstr>Linux Final Project:  Creating A Virtual Machine </vt:lpstr>
      <vt:lpstr>Introduction</vt:lpstr>
      <vt:lpstr>Linux File System</vt:lpstr>
      <vt:lpstr>Navigate the Linux filesystem tree</vt:lpstr>
      <vt:lpstr>   Create Directories And Files</vt:lpstr>
      <vt:lpstr>Copy And Remove Directories And Files</vt:lpstr>
      <vt:lpstr>Locate Directories And Files</vt:lpstr>
      <vt:lpstr>Linux Shell Scripts</vt:lpstr>
      <vt:lpstr>Create a shell script</vt:lpstr>
      <vt:lpstr>Change Script File Permissions</vt:lpstr>
      <vt:lpstr>Set The PATH Variable</vt:lpstr>
      <vt:lpstr>Make The PATH Variable Permanent</vt:lpstr>
      <vt:lpstr>User and Group Management</vt:lpstr>
      <vt:lpstr>Add users and groups in CLI</vt:lpstr>
      <vt:lpstr>Test User And Group Settings</vt:lpstr>
      <vt:lpstr>Add Users In GUI</vt:lpstr>
      <vt:lpstr>Remove Users And Groups</vt:lpstr>
      <vt:lpstr>Network Configuration </vt:lpstr>
      <vt:lpstr>Discover Host IP Configurations</vt:lpstr>
      <vt:lpstr>Manage Network Interfaces</vt:lpstr>
      <vt:lpstr>Use Network Utilities</vt:lpstr>
      <vt:lpstr>System Performance Monitoring</vt:lpstr>
      <vt:lpstr>Monitor Linux processes</vt:lpstr>
      <vt:lpstr>Monitor user activities</vt:lpstr>
      <vt:lpstr>Monitor Network Bandwidth Usage</vt:lpstr>
      <vt:lpstr>Challenges</vt:lpstr>
      <vt:lpstr>Career Skills</vt:lpstr>
      <vt:lpstr>Conclusion</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Machine using Operating System</dc:title>
  <dc:creator>Epps, Maricia</dc:creator>
  <cp:lastModifiedBy>Maricia Epps</cp:lastModifiedBy>
  <cp:revision>3</cp:revision>
  <dcterms:created xsi:type="dcterms:W3CDTF">2022-02-16T02:48:21Z</dcterms:created>
  <dcterms:modified xsi:type="dcterms:W3CDTF">2022-02-22T20:58:26Z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